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349" r:id="rId3"/>
    <p:sldId id="350" r:id="rId4"/>
    <p:sldId id="351" r:id="rId5"/>
    <p:sldId id="366" r:id="rId6"/>
    <p:sldId id="353" r:id="rId7"/>
    <p:sldId id="367" r:id="rId8"/>
    <p:sldId id="355" r:id="rId9"/>
    <p:sldId id="363" r:id="rId10"/>
    <p:sldId id="357" r:id="rId11"/>
    <p:sldId id="358" r:id="rId12"/>
    <p:sldId id="365" r:id="rId13"/>
    <p:sldId id="361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A85"/>
    <a:srgbClr val="E7E6E6"/>
    <a:srgbClr val="D2DEEF"/>
    <a:srgbClr val="7F7F7F"/>
    <a:srgbClr val="0070C0"/>
    <a:srgbClr val="202737"/>
    <a:srgbClr val="009AA4"/>
    <a:srgbClr val="5B9BD5"/>
    <a:srgbClr val="2E75B6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4" y="618"/>
      </p:cViewPr>
      <p:guideLst>
        <p:guide orient="horz" pos="890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4-45E9-B1A2-D642A832274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4-45E9-B1A2-D642A832274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4-45E9-B1A2-D642A832274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4-45E9-B1A2-D642A832274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4-45E9-B1A2-D642A832274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84-45E9-B1A2-D642A8322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'[Опрос (1) 06.04.2022.xlsx]Результат'!$A$3:$A$8</c:f>
              <c:strCache>
                <c:ptCount val="6"/>
                <c:pt idx="0">
                  <c:v>грубость</c:v>
                </c:pt>
                <c:pt idx="1">
                  <c:v>нехватка врачей</c:v>
                </c:pt>
                <c:pt idx="2">
                  <c:v>компетенция и опыт специалистов</c:v>
                </c:pt>
                <c:pt idx="3">
                  <c:v>Сложности с записью и доступностью</c:v>
                </c:pt>
                <c:pt idx="4">
                  <c:v>Не подтвердили проблему</c:v>
                </c:pt>
                <c:pt idx="5">
                  <c:v>отказ отвечать</c:v>
                </c:pt>
              </c:strCache>
            </c:strRef>
          </c:cat>
          <c:val>
            <c:numRef>
              <c:f>'[Опрос (1) 06.04.2022.xlsx]Результат'!$B$3:$B$8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29</c:v>
                </c:pt>
                <c:pt idx="3">
                  <c:v>29</c:v>
                </c:pt>
                <c:pt idx="4">
                  <c:v>34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84-45E9-B1A2-D642A83227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5816-AEDB-4D71-94AE-77F05B8EA97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5EEED5-CFE2-428A-8623-6763CB8D9137}">
      <dgm:prSet phldrT="[Текст]"/>
      <dgm:spPr>
        <a:solidFill>
          <a:srgbClr val="1A4668"/>
        </a:solidFill>
      </dgm:spPr>
      <dgm:t>
        <a:bodyPr/>
        <a:lstStyle/>
        <a:p>
          <a:r>
            <a:rPr lang="ru-RU" dirty="0"/>
            <a:t>11.11.2021</a:t>
          </a:r>
        </a:p>
      </dgm:t>
    </dgm:pt>
    <dgm:pt modelId="{0C6779DB-6125-427E-BF84-39C5E1B28E24}" type="parTrans" cxnId="{054EB0BB-5241-49D2-AE6F-05A6F48B302D}">
      <dgm:prSet/>
      <dgm:spPr/>
      <dgm:t>
        <a:bodyPr/>
        <a:lstStyle/>
        <a:p>
          <a:endParaRPr lang="ru-RU"/>
        </a:p>
      </dgm:t>
    </dgm:pt>
    <dgm:pt modelId="{CC3A39DD-15F1-4210-A194-677F32555C45}" type="sibTrans" cxnId="{054EB0BB-5241-49D2-AE6F-05A6F48B302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3DFF76F-A4FC-41B2-929D-49735B934DD2}">
      <dgm:prSet phldrT="[Текст]"/>
      <dgm:spPr>
        <a:solidFill>
          <a:srgbClr val="1A4668"/>
        </a:solidFill>
      </dgm:spPr>
      <dgm:t>
        <a:bodyPr/>
        <a:lstStyle/>
        <a:p>
          <a:r>
            <a:rPr lang="ru-RU" dirty="0"/>
            <a:t>10.01.2022</a:t>
          </a:r>
        </a:p>
      </dgm:t>
    </dgm:pt>
    <dgm:pt modelId="{A6F9FE26-3685-41E2-A3A8-744FF221EE8C}" type="parTrans" cxnId="{BF0C9610-43EB-4591-81F4-B18DB1B9A138}">
      <dgm:prSet/>
      <dgm:spPr/>
      <dgm:t>
        <a:bodyPr/>
        <a:lstStyle/>
        <a:p>
          <a:endParaRPr lang="ru-RU"/>
        </a:p>
      </dgm:t>
    </dgm:pt>
    <dgm:pt modelId="{F31A27EA-BC8A-4FD3-A011-F5C5D2537164}" type="sibTrans" cxnId="{BF0C9610-43EB-4591-81F4-B18DB1B9A13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9BF91E0-B449-4039-A2E4-48D65462DCBB}">
      <dgm:prSet phldrT="[Текст]"/>
      <dgm:spPr>
        <a:solidFill>
          <a:srgbClr val="1A4668"/>
        </a:solidFill>
      </dgm:spPr>
      <dgm:t>
        <a:bodyPr/>
        <a:lstStyle/>
        <a:p>
          <a:r>
            <a:rPr lang="ru-RU" dirty="0"/>
            <a:t>01.03.2022</a:t>
          </a:r>
        </a:p>
      </dgm:t>
    </dgm:pt>
    <dgm:pt modelId="{9271158F-A66F-449A-B940-3AC15594733D}" type="parTrans" cxnId="{6580AFC9-FFF9-440C-A2D4-3EA5BCA5492E}">
      <dgm:prSet/>
      <dgm:spPr/>
      <dgm:t>
        <a:bodyPr/>
        <a:lstStyle/>
        <a:p>
          <a:endParaRPr lang="ru-RU"/>
        </a:p>
      </dgm:t>
    </dgm:pt>
    <dgm:pt modelId="{FF90409D-059D-442F-BE6F-DDBDBD9F1DF8}" type="sibTrans" cxnId="{6580AFC9-FFF9-440C-A2D4-3EA5BCA5492E}">
      <dgm:prSet/>
      <dgm:spPr/>
      <dgm:t>
        <a:bodyPr/>
        <a:lstStyle/>
        <a:p>
          <a:endParaRPr lang="ru-RU"/>
        </a:p>
      </dgm:t>
    </dgm:pt>
    <dgm:pt modelId="{20555350-3893-426F-9EDF-D0E80DCE1EED}" type="pres">
      <dgm:prSet presAssocID="{1ED45816-AEDB-4D71-94AE-77F05B8EA971}" presName="linearFlow" presStyleCnt="0">
        <dgm:presLayoutVars>
          <dgm:resizeHandles val="exact"/>
        </dgm:presLayoutVars>
      </dgm:prSet>
      <dgm:spPr/>
    </dgm:pt>
    <dgm:pt modelId="{836302EB-76AF-406F-AE76-F08BA0B70586}" type="pres">
      <dgm:prSet presAssocID="{465EEED5-CFE2-428A-8623-6763CB8D9137}" presName="node" presStyleLbl="node1" presStyleIdx="0" presStyleCnt="3" custLinFactNeighborX="-1436" custLinFactNeighborY="7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B42D0-8456-4494-B1F7-1ED452E4D446}" type="pres">
      <dgm:prSet presAssocID="{CC3A39DD-15F1-4210-A194-677F32555C45}" presName="sibTrans" presStyleLbl="sibTrans2D1" presStyleIdx="0" presStyleCnt="2" custLinFactNeighborY="1563"/>
      <dgm:spPr/>
      <dgm:t>
        <a:bodyPr/>
        <a:lstStyle/>
        <a:p>
          <a:endParaRPr lang="ru-RU"/>
        </a:p>
      </dgm:t>
    </dgm:pt>
    <dgm:pt modelId="{03858D26-4723-4311-80FB-95847F664AC4}" type="pres">
      <dgm:prSet presAssocID="{CC3A39DD-15F1-4210-A194-677F32555C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6B3F898-3FAD-49F6-962E-C282B252A036}" type="pres">
      <dgm:prSet presAssocID="{33DFF76F-A4FC-41B2-929D-49735B934D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E518B-691C-4BFD-A357-5558F7695CE5}" type="pres">
      <dgm:prSet presAssocID="{F31A27EA-BC8A-4FD3-A011-F5C5D2537164}" presName="sibTrans" presStyleLbl="sibTrans2D1" presStyleIdx="1" presStyleCnt="2" custLinFactNeighborY="3126"/>
      <dgm:spPr/>
      <dgm:t>
        <a:bodyPr/>
        <a:lstStyle/>
        <a:p>
          <a:endParaRPr lang="ru-RU"/>
        </a:p>
      </dgm:t>
    </dgm:pt>
    <dgm:pt modelId="{319F3F33-897A-41FF-8FEB-EC3B67F6896B}" type="pres">
      <dgm:prSet presAssocID="{F31A27EA-BC8A-4FD3-A011-F5C5D253716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58FFA63-4041-44B7-8C8C-2B66D144481D}" type="pres">
      <dgm:prSet presAssocID="{C9BF91E0-B449-4039-A2E4-48D65462DC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BE8E0-4E68-476C-A434-09E936AD9D03}" type="presOf" srcId="{F31A27EA-BC8A-4FD3-A011-F5C5D2537164}" destId="{A3CE518B-691C-4BFD-A357-5558F7695CE5}" srcOrd="0" destOrd="0" presId="urn:microsoft.com/office/officeart/2005/8/layout/process2"/>
    <dgm:cxn modelId="{2127B058-A5DB-42A3-9963-61AE3FC5531F}" type="presOf" srcId="{CC3A39DD-15F1-4210-A194-677F32555C45}" destId="{03858D26-4723-4311-80FB-95847F664AC4}" srcOrd="1" destOrd="0" presId="urn:microsoft.com/office/officeart/2005/8/layout/process2"/>
    <dgm:cxn modelId="{8F300271-2CA8-4333-86C4-9F0D869665CE}" type="presOf" srcId="{C9BF91E0-B449-4039-A2E4-48D65462DCBB}" destId="{558FFA63-4041-44B7-8C8C-2B66D144481D}" srcOrd="0" destOrd="0" presId="urn:microsoft.com/office/officeart/2005/8/layout/process2"/>
    <dgm:cxn modelId="{05630D75-5759-4ACC-A5C9-ED232DF5359C}" type="presOf" srcId="{CC3A39DD-15F1-4210-A194-677F32555C45}" destId="{59CB42D0-8456-4494-B1F7-1ED452E4D446}" srcOrd="0" destOrd="0" presId="urn:microsoft.com/office/officeart/2005/8/layout/process2"/>
    <dgm:cxn modelId="{C74B5568-4879-498D-AB45-7A766ACAFC7A}" type="presOf" srcId="{F31A27EA-BC8A-4FD3-A011-F5C5D2537164}" destId="{319F3F33-897A-41FF-8FEB-EC3B67F6896B}" srcOrd="1" destOrd="0" presId="urn:microsoft.com/office/officeart/2005/8/layout/process2"/>
    <dgm:cxn modelId="{054EB0BB-5241-49D2-AE6F-05A6F48B302D}" srcId="{1ED45816-AEDB-4D71-94AE-77F05B8EA971}" destId="{465EEED5-CFE2-428A-8623-6763CB8D9137}" srcOrd="0" destOrd="0" parTransId="{0C6779DB-6125-427E-BF84-39C5E1B28E24}" sibTransId="{CC3A39DD-15F1-4210-A194-677F32555C45}"/>
    <dgm:cxn modelId="{FDAA3AC4-96AF-4995-BF77-61E5E4DE97B1}" type="presOf" srcId="{465EEED5-CFE2-428A-8623-6763CB8D9137}" destId="{836302EB-76AF-406F-AE76-F08BA0B70586}" srcOrd="0" destOrd="0" presId="urn:microsoft.com/office/officeart/2005/8/layout/process2"/>
    <dgm:cxn modelId="{6580AFC9-FFF9-440C-A2D4-3EA5BCA5492E}" srcId="{1ED45816-AEDB-4D71-94AE-77F05B8EA971}" destId="{C9BF91E0-B449-4039-A2E4-48D65462DCBB}" srcOrd="2" destOrd="0" parTransId="{9271158F-A66F-449A-B940-3AC15594733D}" sibTransId="{FF90409D-059D-442F-BE6F-DDBDBD9F1DF8}"/>
    <dgm:cxn modelId="{69F18125-7364-4D54-A53A-6F3204E1BF6A}" type="presOf" srcId="{1ED45816-AEDB-4D71-94AE-77F05B8EA971}" destId="{20555350-3893-426F-9EDF-D0E80DCE1EED}" srcOrd="0" destOrd="0" presId="urn:microsoft.com/office/officeart/2005/8/layout/process2"/>
    <dgm:cxn modelId="{436E2D63-2552-4340-9D2A-5DD824C7FBB1}" type="presOf" srcId="{33DFF76F-A4FC-41B2-929D-49735B934DD2}" destId="{C6B3F898-3FAD-49F6-962E-C282B252A036}" srcOrd="0" destOrd="0" presId="urn:microsoft.com/office/officeart/2005/8/layout/process2"/>
    <dgm:cxn modelId="{BF0C9610-43EB-4591-81F4-B18DB1B9A138}" srcId="{1ED45816-AEDB-4D71-94AE-77F05B8EA971}" destId="{33DFF76F-A4FC-41B2-929D-49735B934DD2}" srcOrd="1" destOrd="0" parTransId="{A6F9FE26-3685-41E2-A3A8-744FF221EE8C}" sibTransId="{F31A27EA-BC8A-4FD3-A011-F5C5D2537164}"/>
    <dgm:cxn modelId="{C86237DF-CA05-4C8D-9F8D-73A895DD2257}" type="presParOf" srcId="{20555350-3893-426F-9EDF-D0E80DCE1EED}" destId="{836302EB-76AF-406F-AE76-F08BA0B70586}" srcOrd="0" destOrd="0" presId="urn:microsoft.com/office/officeart/2005/8/layout/process2"/>
    <dgm:cxn modelId="{25F58829-1A1C-439D-8C88-17465FE81C14}" type="presParOf" srcId="{20555350-3893-426F-9EDF-D0E80DCE1EED}" destId="{59CB42D0-8456-4494-B1F7-1ED452E4D446}" srcOrd="1" destOrd="0" presId="urn:microsoft.com/office/officeart/2005/8/layout/process2"/>
    <dgm:cxn modelId="{1C6507EB-DE85-4140-83AD-DB5A1101C4A9}" type="presParOf" srcId="{59CB42D0-8456-4494-B1F7-1ED452E4D446}" destId="{03858D26-4723-4311-80FB-95847F664AC4}" srcOrd="0" destOrd="0" presId="urn:microsoft.com/office/officeart/2005/8/layout/process2"/>
    <dgm:cxn modelId="{7132E21C-7952-4711-B7C4-E1481DCF1CD5}" type="presParOf" srcId="{20555350-3893-426F-9EDF-D0E80DCE1EED}" destId="{C6B3F898-3FAD-49F6-962E-C282B252A036}" srcOrd="2" destOrd="0" presId="urn:microsoft.com/office/officeart/2005/8/layout/process2"/>
    <dgm:cxn modelId="{FA2261AC-486B-4A58-9A76-AD979C25B020}" type="presParOf" srcId="{20555350-3893-426F-9EDF-D0E80DCE1EED}" destId="{A3CE518B-691C-4BFD-A357-5558F7695CE5}" srcOrd="3" destOrd="0" presId="urn:microsoft.com/office/officeart/2005/8/layout/process2"/>
    <dgm:cxn modelId="{B34EE2CF-0A64-46BC-8804-EBCEFDAFC7A2}" type="presParOf" srcId="{A3CE518B-691C-4BFD-A357-5558F7695CE5}" destId="{319F3F33-897A-41FF-8FEB-EC3B67F6896B}" srcOrd="0" destOrd="0" presId="urn:microsoft.com/office/officeart/2005/8/layout/process2"/>
    <dgm:cxn modelId="{3B7E16A1-4C48-409D-AAB7-B95EEBD6AFAF}" type="presParOf" srcId="{20555350-3893-426F-9EDF-D0E80DCE1EED}" destId="{558FFA63-4041-44B7-8C8C-2B66D14448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FFBF8-A1D0-45D7-8B9D-DBC0C3265C8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9B515-D1DB-4F0D-8DE7-3533AFCC945A}">
      <dgm:prSet phldrT="[Текст]"/>
      <dgm:spPr>
        <a:solidFill>
          <a:srgbClr val="1A4668"/>
        </a:solidFill>
        <a:ln>
          <a:solidFill>
            <a:srgbClr val="1A4668"/>
          </a:solidFill>
        </a:ln>
      </dgm:spPr>
      <dgm:t>
        <a:bodyPr/>
        <a:lstStyle/>
        <a:p>
          <a:r>
            <a:rPr lang="en-US" dirty="0"/>
            <a:t>BI</a:t>
          </a:r>
          <a:r>
            <a:rPr lang="ru-RU" dirty="0"/>
            <a:t>-система автоматизированной аналитики</a:t>
          </a:r>
        </a:p>
      </dgm:t>
    </dgm:pt>
    <dgm:pt modelId="{BA0AAA64-F74B-47B4-9022-670AB358FED5}" type="parTrans" cxnId="{B75478E4-58B0-4B06-8DA2-10B0421A9D58}">
      <dgm:prSet/>
      <dgm:spPr/>
      <dgm:t>
        <a:bodyPr/>
        <a:lstStyle/>
        <a:p>
          <a:endParaRPr lang="ru-RU"/>
        </a:p>
      </dgm:t>
    </dgm:pt>
    <dgm:pt modelId="{CF4C31A4-8204-44EF-ABA4-8696F6F03D34}" type="sibTrans" cxnId="{B75478E4-58B0-4B06-8DA2-10B0421A9D58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E80137C-E55C-4FC7-AA11-BD508E70DE57}">
      <dgm:prSet phldrT="[Текст]"/>
      <dgm:spPr>
        <a:solidFill>
          <a:srgbClr val="1A4668"/>
        </a:solidFill>
        <a:ln>
          <a:solidFill>
            <a:srgbClr val="1A4668"/>
          </a:solidFill>
        </a:ln>
      </dgm:spPr>
      <dgm:t>
        <a:bodyPr/>
        <a:lstStyle/>
        <a:p>
          <a:r>
            <a:rPr lang="ru-RU" dirty="0"/>
            <a:t>Медицинская информационная система БАРС</a:t>
          </a:r>
        </a:p>
      </dgm:t>
    </dgm:pt>
    <dgm:pt modelId="{B7C7C321-7AC3-41BE-929C-5616003072BB}" type="parTrans" cxnId="{55320D13-72BC-48A1-BDFC-962F6C5D67D3}">
      <dgm:prSet/>
      <dgm:spPr/>
      <dgm:t>
        <a:bodyPr/>
        <a:lstStyle/>
        <a:p>
          <a:endParaRPr lang="ru-RU"/>
        </a:p>
      </dgm:t>
    </dgm:pt>
    <dgm:pt modelId="{22C5C9CF-B1A2-4351-BDF4-C717C87A3630}" type="sibTrans" cxnId="{55320D13-72BC-48A1-BDFC-962F6C5D67D3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C92A6DE-F31D-4861-AB7C-0F5024F45D93}">
      <dgm:prSet phldrT="[Текст]"/>
      <dgm:spPr>
        <a:solidFill>
          <a:srgbClr val="1A4668"/>
        </a:solidFill>
        <a:ln>
          <a:solidFill>
            <a:srgbClr val="1A4668"/>
          </a:solidFill>
        </a:ln>
      </dgm:spPr>
      <dgm:t>
        <a:bodyPr/>
        <a:lstStyle/>
        <a:p>
          <a:r>
            <a:rPr lang="ru-RU" dirty="0"/>
            <a:t>Централизованная система кадрового и бухгалтерского учета</a:t>
          </a:r>
        </a:p>
      </dgm:t>
    </dgm:pt>
    <dgm:pt modelId="{58F8ED0C-DD66-434A-8258-E0659E15EACC}" type="parTrans" cxnId="{4BEC6483-4EA5-4549-AAC0-956DC64368DA}">
      <dgm:prSet/>
      <dgm:spPr/>
      <dgm:t>
        <a:bodyPr/>
        <a:lstStyle/>
        <a:p>
          <a:endParaRPr lang="ru-RU"/>
        </a:p>
      </dgm:t>
    </dgm:pt>
    <dgm:pt modelId="{19445DE9-7BC7-461C-A809-C4236BF4EF6F}" type="sibTrans" cxnId="{4BEC6483-4EA5-4549-AAC0-956DC64368DA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A9784E9-CB8F-4F19-86DF-A658A897ED3C}" type="pres">
      <dgm:prSet presAssocID="{606FFBF8-A1D0-45D7-8B9D-DBC0C3265C8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3ACB28BB-98F9-4D66-84E9-D632BC57884C}" type="pres">
      <dgm:prSet presAssocID="{0F79B515-D1DB-4F0D-8DE7-3533AFCC945A}" presName="text1" presStyleCnt="0"/>
      <dgm:spPr/>
    </dgm:pt>
    <dgm:pt modelId="{BD3AC3B6-29D0-4F25-B9A6-C779D05AB0C6}" type="pres">
      <dgm:prSet presAssocID="{0F79B515-D1DB-4F0D-8DE7-3533AFCC945A}" presName="textRepeatNode" presStyleLbl="alignNode1" presStyleIdx="0" presStyleCnt="3" custLinFactNeighborX="-269" custLinFactNeighborY="-6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D54DC-C03C-4E3A-ABB0-B89C267AC857}" type="pres">
      <dgm:prSet presAssocID="{0F79B515-D1DB-4F0D-8DE7-3533AFCC945A}" presName="textaccent1" presStyleCnt="0"/>
      <dgm:spPr/>
    </dgm:pt>
    <dgm:pt modelId="{B5D84A1B-74DE-4E1B-A571-FC641A447E14}" type="pres">
      <dgm:prSet presAssocID="{0F79B515-D1DB-4F0D-8DE7-3533AFCC945A}" presName="accentRepeatNode" presStyleLbl="solidAlignAcc1" presStyleIdx="0" presStyleCnt="6" custLinFactNeighborX="16622" custLinFactNeighborY="-33083"/>
      <dgm:spPr/>
    </dgm:pt>
    <dgm:pt modelId="{98F8CA2F-284F-4F8F-BA3F-B1CDC2B65F2F}" type="pres">
      <dgm:prSet presAssocID="{CF4C31A4-8204-44EF-ABA4-8696F6F03D34}" presName="image1" presStyleCnt="0"/>
      <dgm:spPr/>
    </dgm:pt>
    <dgm:pt modelId="{E17437CF-7E51-454D-A7AB-AE5EAA421623}" type="pres">
      <dgm:prSet presAssocID="{CF4C31A4-8204-44EF-ABA4-8696F6F03D34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5A6C0EEF-D57F-4A11-868E-E75A2A958BA2}" type="pres">
      <dgm:prSet presAssocID="{CF4C31A4-8204-44EF-ABA4-8696F6F03D34}" presName="imageaccent1" presStyleCnt="0"/>
      <dgm:spPr/>
    </dgm:pt>
    <dgm:pt modelId="{8A58FDFB-68BB-4490-AAF1-0D7C25BA7DCD}" type="pres">
      <dgm:prSet presAssocID="{CF4C31A4-8204-44EF-ABA4-8696F6F03D34}" presName="accentRepeatNode" presStyleLbl="solidAlignAcc1" presStyleIdx="1" presStyleCnt="6"/>
      <dgm:spPr/>
    </dgm:pt>
    <dgm:pt modelId="{146EFCBD-1DD6-402F-9FB8-4A3E7AD93EEA}" type="pres">
      <dgm:prSet presAssocID="{FC92A6DE-F31D-4861-AB7C-0F5024F45D93}" presName="text2" presStyleCnt="0"/>
      <dgm:spPr/>
    </dgm:pt>
    <dgm:pt modelId="{E95C3395-C147-4723-A0D5-F52AEBA6488C}" type="pres">
      <dgm:prSet presAssocID="{FC92A6DE-F31D-4861-AB7C-0F5024F45D93}" presName="textRepeatNode" presStyleLbl="alignNode1" presStyleIdx="1" presStyleCnt="3" custLinFactNeighborY="-3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AE0FB-C3D8-4466-9073-592A1B0C543C}" type="pres">
      <dgm:prSet presAssocID="{FC92A6DE-F31D-4861-AB7C-0F5024F45D93}" presName="textaccent2" presStyleCnt="0"/>
      <dgm:spPr/>
    </dgm:pt>
    <dgm:pt modelId="{D8024789-179A-451D-8F88-926DA0812B85}" type="pres">
      <dgm:prSet presAssocID="{FC92A6DE-F31D-4861-AB7C-0F5024F45D93}" presName="accentRepeatNode" presStyleLbl="solidAlignAcc1" presStyleIdx="2" presStyleCnt="6" custLinFactNeighborX="-16016" custLinFactNeighborY="-52635"/>
      <dgm:spPr/>
    </dgm:pt>
    <dgm:pt modelId="{3179D554-74D4-4463-857E-407891F75ED4}" type="pres">
      <dgm:prSet presAssocID="{19445DE9-7BC7-461C-A809-C4236BF4EF6F}" presName="image2" presStyleCnt="0"/>
      <dgm:spPr/>
    </dgm:pt>
    <dgm:pt modelId="{D03EC944-B6EE-42A8-8796-DF71DDD3F488}" type="pres">
      <dgm:prSet presAssocID="{19445DE9-7BC7-461C-A809-C4236BF4EF6F}" presName="imageRepeatNode" presStyleLbl="alignAcc1" presStyleIdx="1" presStyleCnt="3" custLinFactNeighborX="-2808" custLinFactNeighborY="-7618"/>
      <dgm:spPr/>
      <dgm:t>
        <a:bodyPr/>
        <a:lstStyle/>
        <a:p>
          <a:endParaRPr lang="ru-RU"/>
        </a:p>
      </dgm:t>
    </dgm:pt>
    <dgm:pt modelId="{D44F4BFC-A1B1-49DD-B023-8985A2D759C6}" type="pres">
      <dgm:prSet presAssocID="{19445DE9-7BC7-461C-A809-C4236BF4EF6F}" presName="imageaccent2" presStyleCnt="0"/>
      <dgm:spPr/>
    </dgm:pt>
    <dgm:pt modelId="{24871A20-0B6B-4CF0-8C22-A8282402C9BF}" type="pres">
      <dgm:prSet presAssocID="{19445DE9-7BC7-461C-A809-C4236BF4EF6F}" presName="accentRepeatNode" presStyleLbl="solidAlignAcc1" presStyleIdx="3" presStyleCnt="6" custLinFactNeighborX="10650" custLinFactNeighborY="-42042"/>
      <dgm:spPr/>
    </dgm:pt>
    <dgm:pt modelId="{C22F6198-FC85-4A56-BEFB-12833C239660}" type="pres">
      <dgm:prSet presAssocID="{BE80137C-E55C-4FC7-AA11-BD508E70DE57}" presName="text3" presStyleCnt="0"/>
      <dgm:spPr/>
    </dgm:pt>
    <dgm:pt modelId="{40120160-7D5C-4162-90E0-541CFA99A33F}" type="pres">
      <dgm:prSet presAssocID="{BE80137C-E55C-4FC7-AA11-BD508E70DE57}" presName="textRepeatNode" presStyleLbl="alignNode1" presStyleIdx="2" presStyleCnt="3" custScaleX="98499" custScaleY="94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0BCC1-676B-4DCB-882D-27C3F5A12852}" type="pres">
      <dgm:prSet presAssocID="{BE80137C-E55C-4FC7-AA11-BD508E70DE57}" presName="textaccent3" presStyleCnt="0"/>
      <dgm:spPr/>
    </dgm:pt>
    <dgm:pt modelId="{86BAA312-4D39-4F76-9EAA-0B11121CA7B1}" type="pres">
      <dgm:prSet presAssocID="{BE80137C-E55C-4FC7-AA11-BD508E70DE57}" presName="accentRepeatNode" presStyleLbl="solidAlignAcc1" presStyleIdx="4" presStyleCnt="6" custLinFactNeighborY="28278"/>
      <dgm:spPr/>
    </dgm:pt>
    <dgm:pt modelId="{5300B7D7-3B54-447F-9EB1-1F1C19DCE4E9}" type="pres">
      <dgm:prSet presAssocID="{22C5C9CF-B1A2-4351-BDF4-C717C87A3630}" presName="image3" presStyleCnt="0"/>
      <dgm:spPr/>
    </dgm:pt>
    <dgm:pt modelId="{B3112015-EFF0-439F-99BB-502CD3DA3212}" type="pres">
      <dgm:prSet presAssocID="{22C5C9CF-B1A2-4351-BDF4-C717C87A3630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A7F1B161-0477-4C30-887F-800698BF48DB}" type="pres">
      <dgm:prSet presAssocID="{22C5C9CF-B1A2-4351-BDF4-C717C87A3630}" presName="imageaccent3" presStyleCnt="0"/>
      <dgm:spPr/>
    </dgm:pt>
    <dgm:pt modelId="{4A3AD81F-B6DE-4AA5-9056-C01D9878A7FC}" type="pres">
      <dgm:prSet presAssocID="{22C5C9CF-B1A2-4351-BDF4-C717C87A3630}" presName="accentRepeatNode" presStyleLbl="solidAlignAcc1" presStyleIdx="5" presStyleCnt="6"/>
      <dgm:spPr/>
    </dgm:pt>
  </dgm:ptLst>
  <dgm:cxnLst>
    <dgm:cxn modelId="{02DD3FA2-BBF6-4666-B27C-03DCB24CEE5D}" type="presOf" srcId="{0F79B515-D1DB-4F0D-8DE7-3533AFCC945A}" destId="{BD3AC3B6-29D0-4F25-B9A6-C779D05AB0C6}" srcOrd="0" destOrd="0" presId="urn:microsoft.com/office/officeart/2008/layout/HexagonCluster"/>
    <dgm:cxn modelId="{A5DAE96F-A113-4189-AF6B-16C1EB36E662}" type="presOf" srcId="{BE80137C-E55C-4FC7-AA11-BD508E70DE57}" destId="{40120160-7D5C-4162-90E0-541CFA99A33F}" srcOrd="0" destOrd="0" presId="urn:microsoft.com/office/officeart/2008/layout/HexagonCluster"/>
    <dgm:cxn modelId="{4BEC6483-4EA5-4549-AAC0-956DC64368DA}" srcId="{606FFBF8-A1D0-45D7-8B9D-DBC0C3265C83}" destId="{FC92A6DE-F31D-4861-AB7C-0F5024F45D93}" srcOrd="1" destOrd="0" parTransId="{58F8ED0C-DD66-434A-8258-E0659E15EACC}" sibTransId="{19445DE9-7BC7-461C-A809-C4236BF4EF6F}"/>
    <dgm:cxn modelId="{B75478E4-58B0-4B06-8DA2-10B0421A9D58}" srcId="{606FFBF8-A1D0-45D7-8B9D-DBC0C3265C83}" destId="{0F79B515-D1DB-4F0D-8DE7-3533AFCC945A}" srcOrd="0" destOrd="0" parTransId="{BA0AAA64-F74B-47B4-9022-670AB358FED5}" sibTransId="{CF4C31A4-8204-44EF-ABA4-8696F6F03D34}"/>
    <dgm:cxn modelId="{55320D13-72BC-48A1-BDFC-962F6C5D67D3}" srcId="{606FFBF8-A1D0-45D7-8B9D-DBC0C3265C83}" destId="{BE80137C-E55C-4FC7-AA11-BD508E70DE57}" srcOrd="2" destOrd="0" parTransId="{B7C7C321-7AC3-41BE-929C-5616003072BB}" sibTransId="{22C5C9CF-B1A2-4351-BDF4-C717C87A3630}"/>
    <dgm:cxn modelId="{FB818CFD-5753-4AFD-823A-69E32B7A33C2}" type="presOf" srcId="{CF4C31A4-8204-44EF-ABA4-8696F6F03D34}" destId="{E17437CF-7E51-454D-A7AB-AE5EAA421623}" srcOrd="0" destOrd="0" presId="urn:microsoft.com/office/officeart/2008/layout/HexagonCluster"/>
    <dgm:cxn modelId="{4C5DB296-C2A6-4C8B-A05F-92ED29172880}" type="presOf" srcId="{FC92A6DE-F31D-4861-AB7C-0F5024F45D93}" destId="{E95C3395-C147-4723-A0D5-F52AEBA6488C}" srcOrd="0" destOrd="0" presId="urn:microsoft.com/office/officeart/2008/layout/HexagonCluster"/>
    <dgm:cxn modelId="{D72FAA8F-B6ED-4397-80D1-5CDCD04D12D1}" type="presOf" srcId="{22C5C9CF-B1A2-4351-BDF4-C717C87A3630}" destId="{B3112015-EFF0-439F-99BB-502CD3DA3212}" srcOrd="0" destOrd="0" presId="urn:microsoft.com/office/officeart/2008/layout/HexagonCluster"/>
    <dgm:cxn modelId="{F3FE7CB3-0A32-43CF-97E0-B0B1C52D5D93}" type="presOf" srcId="{19445DE9-7BC7-461C-A809-C4236BF4EF6F}" destId="{D03EC944-B6EE-42A8-8796-DF71DDD3F488}" srcOrd="0" destOrd="0" presId="urn:microsoft.com/office/officeart/2008/layout/HexagonCluster"/>
    <dgm:cxn modelId="{2A89F9ED-8F28-4098-948A-CAAC245FF3CA}" type="presOf" srcId="{606FFBF8-A1D0-45D7-8B9D-DBC0C3265C83}" destId="{AA9784E9-CB8F-4F19-86DF-A658A897ED3C}" srcOrd="0" destOrd="0" presId="urn:microsoft.com/office/officeart/2008/layout/HexagonCluster"/>
    <dgm:cxn modelId="{A911669A-B073-4F6F-BE9C-578E57911490}" type="presParOf" srcId="{AA9784E9-CB8F-4F19-86DF-A658A897ED3C}" destId="{3ACB28BB-98F9-4D66-84E9-D632BC57884C}" srcOrd="0" destOrd="0" presId="urn:microsoft.com/office/officeart/2008/layout/HexagonCluster"/>
    <dgm:cxn modelId="{3D220D2B-7F63-40D0-AA55-1FDC399951D4}" type="presParOf" srcId="{3ACB28BB-98F9-4D66-84E9-D632BC57884C}" destId="{BD3AC3B6-29D0-4F25-B9A6-C779D05AB0C6}" srcOrd="0" destOrd="0" presId="urn:microsoft.com/office/officeart/2008/layout/HexagonCluster"/>
    <dgm:cxn modelId="{F6BFA090-BEBC-4CA8-A4E7-2E132254707A}" type="presParOf" srcId="{AA9784E9-CB8F-4F19-86DF-A658A897ED3C}" destId="{7E5D54DC-C03C-4E3A-ABB0-B89C267AC857}" srcOrd="1" destOrd="0" presId="urn:microsoft.com/office/officeart/2008/layout/HexagonCluster"/>
    <dgm:cxn modelId="{EE2610A0-1E49-4F9A-B448-DFE6E1B4A9D8}" type="presParOf" srcId="{7E5D54DC-C03C-4E3A-ABB0-B89C267AC857}" destId="{B5D84A1B-74DE-4E1B-A571-FC641A447E14}" srcOrd="0" destOrd="0" presId="urn:microsoft.com/office/officeart/2008/layout/HexagonCluster"/>
    <dgm:cxn modelId="{ACDBEE1C-3154-4F22-8B0F-F9759ECB5781}" type="presParOf" srcId="{AA9784E9-CB8F-4F19-86DF-A658A897ED3C}" destId="{98F8CA2F-284F-4F8F-BA3F-B1CDC2B65F2F}" srcOrd="2" destOrd="0" presId="urn:microsoft.com/office/officeart/2008/layout/HexagonCluster"/>
    <dgm:cxn modelId="{B9179B43-2280-4A30-8DF5-080E418153D8}" type="presParOf" srcId="{98F8CA2F-284F-4F8F-BA3F-B1CDC2B65F2F}" destId="{E17437CF-7E51-454D-A7AB-AE5EAA421623}" srcOrd="0" destOrd="0" presId="urn:microsoft.com/office/officeart/2008/layout/HexagonCluster"/>
    <dgm:cxn modelId="{C5A0CE4D-AFEB-416B-AFC1-2FC242651BE5}" type="presParOf" srcId="{AA9784E9-CB8F-4F19-86DF-A658A897ED3C}" destId="{5A6C0EEF-D57F-4A11-868E-E75A2A958BA2}" srcOrd="3" destOrd="0" presId="urn:microsoft.com/office/officeart/2008/layout/HexagonCluster"/>
    <dgm:cxn modelId="{B0B7DAF6-A9D0-45DC-8E31-74CEADC15F2F}" type="presParOf" srcId="{5A6C0EEF-D57F-4A11-868E-E75A2A958BA2}" destId="{8A58FDFB-68BB-4490-AAF1-0D7C25BA7DCD}" srcOrd="0" destOrd="0" presId="urn:microsoft.com/office/officeart/2008/layout/HexagonCluster"/>
    <dgm:cxn modelId="{BCF9F7D9-383A-40B9-B89A-AC32386D8DCD}" type="presParOf" srcId="{AA9784E9-CB8F-4F19-86DF-A658A897ED3C}" destId="{146EFCBD-1DD6-402F-9FB8-4A3E7AD93EEA}" srcOrd="4" destOrd="0" presId="urn:microsoft.com/office/officeart/2008/layout/HexagonCluster"/>
    <dgm:cxn modelId="{DF0E585A-791F-49CA-AAB7-953C886C9A79}" type="presParOf" srcId="{146EFCBD-1DD6-402F-9FB8-4A3E7AD93EEA}" destId="{E95C3395-C147-4723-A0D5-F52AEBA6488C}" srcOrd="0" destOrd="0" presId="urn:microsoft.com/office/officeart/2008/layout/HexagonCluster"/>
    <dgm:cxn modelId="{8FC16639-7F4F-4E10-9B39-0C4E8A3C6562}" type="presParOf" srcId="{AA9784E9-CB8F-4F19-86DF-A658A897ED3C}" destId="{587AE0FB-C3D8-4466-9073-592A1B0C543C}" srcOrd="5" destOrd="0" presId="urn:microsoft.com/office/officeart/2008/layout/HexagonCluster"/>
    <dgm:cxn modelId="{E3B414A2-AFA4-405C-9A5F-E8AF6A6734D0}" type="presParOf" srcId="{587AE0FB-C3D8-4466-9073-592A1B0C543C}" destId="{D8024789-179A-451D-8F88-926DA0812B85}" srcOrd="0" destOrd="0" presId="urn:microsoft.com/office/officeart/2008/layout/HexagonCluster"/>
    <dgm:cxn modelId="{085F6BE9-E8DA-44B9-85B8-7637C0350965}" type="presParOf" srcId="{AA9784E9-CB8F-4F19-86DF-A658A897ED3C}" destId="{3179D554-74D4-4463-857E-407891F75ED4}" srcOrd="6" destOrd="0" presId="urn:microsoft.com/office/officeart/2008/layout/HexagonCluster"/>
    <dgm:cxn modelId="{19657669-FC70-4C44-BBAA-8173868261E0}" type="presParOf" srcId="{3179D554-74D4-4463-857E-407891F75ED4}" destId="{D03EC944-B6EE-42A8-8796-DF71DDD3F488}" srcOrd="0" destOrd="0" presId="urn:microsoft.com/office/officeart/2008/layout/HexagonCluster"/>
    <dgm:cxn modelId="{4183FDF9-5CE0-4126-A769-4970DB7137F1}" type="presParOf" srcId="{AA9784E9-CB8F-4F19-86DF-A658A897ED3C}" destId="{D44F4BFC-A1B1-49DD-B023-8985A2D759C6}" srcOrd="7" destOrd="0" presId="urn:microsoft.com/office/officeart/2008/layout/HexagonCluster"/>
    <dgm:cxn modelId="{D0303FDE-5B3B-4991-B0C8-4B10147DD822}" type="presParOf" srcId="{D44F4BFC-A1B1-49DD-B023-8985A2D759C6}" destId="{24871A20-0B6B-4CF0-8C22-A8282402C9BF}" srcOrd="0" destOrd="0" presId="urn:microsoft.com/office/officeart/2008/layout/HexagonCluster"/>
    <dgm:cxn modelId="{7BC93C82-14C7-41DA-914C-501E090ACFFE}" type="presParOf" srcId="{AA9784E9-CB8F-4F19-86DF-A658A897ED3C}" destId="{C22F6198-FC85-4A56-BEFB-12833C239660}" srcOrd="8" destOrd="0" presId="urn:microsoft.com/office/officeart/2008/layout/HexagonCluster"/>
    <dgm:cxn modelId="{32ABE653-53A8-441E-92B8-0E23CACBA72F}" type="presParOf" srcId="{C22F6198-FC85-4A56-BEFB-12833C239660}" destId="{40120160-7D5C-4162-90E0-541CFA99A33F}" srcOrd="0" destOrd="0" presId="urn:microsoft.com/office/officeart/2008/layout/HexagonCluster"/>
    <dgm:cxn modelId="{C49B7E79-3812-4DF9-B55A-48413AA7EFFD}" type="presParOf" srcId="{AA9784E9-CB8F-4F19-86DF-A658A897ED3C}" destId="{92B0BCC1-676B-4DCB-882D-27C3F5A12852}" srcOrd="9" destOrd="0" presId="urn:microsoft.com/office/officeart/2008/layout/HexagonCluster"/>
    <dgm:cxn modelId="{782F16D4-E58D-477E-B231-13573CCFBE46}" type="presParOf" srcId="{92B0BCC1-676B-4DCB-882D-27C3F5A12852}" destId="{86BAA312-4D39-4F76-9EAA-0B11121CA7B1}" srcOrd="0" destOrd="0" presId="urn:microsoft.com/office/officeart/2008/layout/HexagonCluster"/>
    <dgm:cxn modelId="{3F97AA0C-4610-4390-9F62-574582263381}" type="presParOf" srcId="{AA9784E9-CB8F-4F19-86DF-A658A897ED3C}" destId="{5300B7D7-3B54-447F-9EB1-1F1C19DCE4E9}" srcOrd="10" destOrd="0" presId="urn:microsoft.com/office/officeart/2008/layout/HexagonCluster"/>
    <dgm:cxn modelId="{CAB2C9AA-BA27-413E-9D0C-4113901EC155}" type="presParOf" srcId="{5300B7D7-3B54-447F-9EB1-1F1C19DCE4E9}" destId="{B3112015-EFF0-439F-99BB-502CD3DA3212}" srcOrd="0" destOrd="0" presId="urn:microsoft.com/office/officeart/2008/layout/HexagonCluster"/>
    <dgm:cxn modelId="{2D10EDBD-C3CA-401E-BC09-F6F58D050CBD}" type="presParOf" srcId="{AA9784E9-CB8F-4F19-86DF-A658A897ED3C}" destId="{A7F1B161-0477-4C30-887F-800698BF48DB}" srcOrd="11" destOrd="0" presId="urn:microsoft.com/office/officeart/2008/layout/HexagonCluster"/>
    <dgm:cxn modelId="{D2FA6749-8672-4BED-B682-C1156113E231}" type="presParOf" srcId="{A7F1B161-0477-4C30-887F-800698BF48DB}" destId="{4A3AD81F-B6DE-4AA5-9056-C01D9878A7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302EB-76AF-406F-AE76-F08BA0B70586}">
      <dsp:nvSpPr>
        <dsp:cNvPr id="0" name=""/>
        <dsp:cNvSpPr/>
      </dsp:nvSpPr>
      <dsp:spPr>
        <a:xfrm>
          <a:off x="0" y="47851"/>
          <a:ext cx="1800167" cy="1215122"/>
        </a:xfrm>
        <a:prstGeom prst="roundRect">
          <a:avLst>
            <a:gd name="adj" fmla="val 10000"/>
          </a:avLst>
        </a:prstGeom>
        <a:solidFill>
          <a:srgbClr val="1A4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11.11.2021</a:t>
          </a:r>
        </a:p>
      </dsp:txBody>
      <dsp:txXfrm>
        <a:off x="35590" y="83441"/>
        <a:ext cx="1728987" cy="1143942"/>
      </dsp:txXfrm>
    </dsp:sp>
    <dsp:sp modelId="{59CB42D0-8456-4494-B1F7-1ED452E4D446}">
      <dsp:nvSpPr>
        <dsp:cNvPr id="0" name=""/>
        <dsp:cNvSpPr/>
      </dsp:nvSpPr>
      <dsp:spPr>
        <a:xfrm rot="5400000">
          <a:off x="690192" y="1277972"/>
          <a:ext cx="419782" cy="546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736042" y="1341484"/>
        <a:ext cx="328083" cy="293847"/>
      </dsp:txXfrm>
    </dsp:sp>
    <dsp:sp modelId="{C6B3F898-3FAD-49F6-962E-C282B252A036}">
      <dsp:nvSpPr>
        <dsp:cNvPr id="0" name=""/>
        <dsp:cNvSpPr/>
      </dsp:nvSpPr>
      <dsp:spPr>
        <a:xfrm>
          <a:off x="0" y="1822683"/>
          <a:ext cx="1800167" cy="1215122"/>
        </a:xfrm>
        <a:prstGeom prst="roundRect">
          <a:avLst>
            <a:gd name="adj" fmla="val 10000"/>
          </a:avLst>
        </a:prstGeom>
        <a:solidFill>
          <a:srgbClr val="1A4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10.01.2022</a:t>
          </a:r>
        </a:p>
      </dsp:txBody>
      <dsp:txXfrm>
        <a:off x="35590" y="1858273"/>
        <a:ext cx="1728987" cy="1143942"/>
      </dsp:txXfrm>
    </dsp:sp>
    <dsp:sp modelId="{A3CE518B-691C-4BFD-A357-5558F7695CE5}">
      <dsp:nvSpPr>
        <dsp:cNvPr id="0" name=""/>
        <dsp:cNvSpPr/>
      </dsp:nvSpPr>
      <dsp:spPr>
        <a:xfrm rot="5400000">
          <a:off x="672248" y="3085277"/>
          <a:ext cx="455670" cy="546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736042" y="3130845"/>
        <a:ext cx="328083" cy="318969"/>
      </dsp:txXfrm>
    </dsp:sp>
    <dsp:sp modelId="{558FFA63-4041-44B7-8C8C-2B66D144481D}">
      <dsp:nvSpPr>
        <dsp:cNvPr id="0" name=""/>
        <dsp:cNvSpPr/>
      </dsp:nvSpPr>
      <dsp:spPr>
        <a:xfrm>
          <a:off x="0" y="3645367"/>
          <a:ext cx="1800167" cy="1215122"/>
        </a:xfrm>
        <a:prstGeom prst="roundRect">
          <a:avLst>
            <a:gd name="adj" fmla="val 10000"/>
          </a:avLst>
        </a:prstGeom>
        <a:solidFill>
          <a:srgbClr val="1A4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01.03.2022</a:t>
          </a:r>
        </a:p>
      </dsp:txBody>
      <dsp:txXfrm>
        <a:off x="35590" y="3680957"/>
        <a:ext cx="1728987" cy="114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C3B6-29D0-4F25-B9A6-C779D05AB0C6}">
      <dsp:nvSpPr>
        <dsp:cNvPr id="0" name=""/>
        <dsp:cNvSpPr/>
      </dsp:nvSpPr>
      <dsp:spPr>
        <a:xfrm>
          <a:off x="1557216" y="3035938"/>
          <a:ext cx="1827473" cy="1575600"/>
        </a:xfrm>
        <a:prstGeom prst="hexagon">
          <a:avLst>
            <a:gd name="adj" fmla="val 25000"/>
            <a:gd name="vf" fmla="val 115470"/>
          </a:avLst>
        </a:prstGeom>
        <a:solidFill>
          <a:srgbClr val="1A4668"/>
        </a:solidFill>
        <a:ln w="12700" cap="flat" cmpd="sng" algn="ctr">
          <a:solidFill>
            <a:srgbClr val="1A4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BI</a:t>
          </a:r>
          <a:r>
            <a:rPr lang="ru-RU" sz="1000" kern="1200" dirty="0"/>
            <a:t>-система автоматизированной аналитики</a:t>
          </a:r>
        </a:p>
      </dsp:txBody>
      <dsp:txXfrm>
        <a:off x="1840805" y="3280441"/>
        <a:ext cx="1260295" cy="1086594"/>
      </dsp:txXfrm>
    </dsp:sp>
    <dsp:sp modelId="{B5D84A1B-74DE-4E1B-A571-FC641A447E14}">
      <dsp:nvSpPr>
        <dsp:cNvPr id="0" name=""/>
        <dsp:cNvSpPr/>
      </dsp:nvSpPr>
      <dsp:spPr>
        <a:xfrm>
          <a:off x="1645172" y="3769142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437CF-7E51-454D-A7AB-AE5EAA421623}">
      <dsp:nvSpPr>
        <dsp:cNvPr id="0" name=""/>
        <dsp:cNvSpPr/>
      </dsp:nvSpPr>
      <dsp:spPr>
        <a:xfrm>
          <a:off x="0" y="2288268"/>
          <a:ext cx="1827473" cy="157560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8FDFB-68BB-4490-AAF1-0D7C25BA7DCD}">
      <dsp:nvSpPr>
        <dsp:cNvPr id="0" name=""/>
        <dsp:cNvSpPr/>
      </dsp:nvSpPr>
      <dsp:spPr>
        <a:xfrm>
          <a:off x="1244112" y="3655731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C3395-C147-4723-A0D5-F52AEBA6488C}">
      <dsp:nvSpPr>
        <dsp:cNvPr id="0" name=""/>
        <dsp:cNvSpPr/>
      </dsp:nvSpPr>
      <dsp:spPr>
        <a:xfrm>
          <a:off x="3119061" y="2211238"/>
          <a:ext cx="1827473" cy="1575600"/>
        </a:xfrm>
        <a:prstGeom prst="hexagon">
          <a:avLst>
            <a:gd name="adj" fmla="val 25000"/>
            <a:gd name="vf" fmla="val 115470"/>
          </a:avLst>
        </a:prstGeom>
        <a:solidFill>
          <a:srgbClr val="1A4668"/>
        </a:solidFill>
        <a:ln w="12700" cap="flat" cmpd="sng" algn="ctr">
          <a:solidFill>
            <a:srgbClr val="1A4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Централизованная система кадрового и бухгалтерского учета</a:t>
          </a:r>
        </a:p>
      </dsp:txBody>
      <dsp:txXfrm>
        <a:off x="3402650" y="2455741"/>
        <a:ext cx="1260295" cy="1086594"/>
      </dsp:txXfrm>
    </dsp:sp>
    <dsp:sp modelId="{D8024789-179A-451D-8F88-926DA0812B85}">
      <dsp:nvSpPr>
        <dsp:cNvPr id="0" name=""/>
        <dsp:cNvSpPr/>
      </dsp:nvSpPr>
      <dsp:spPr>
        <a:xfrm>
          <a:off x="4334108" y="3538269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EC944-B6EE-42A8-8796-DF71DDD3F488}">
      <dsp:nvSpPr>
        <dsp:cNvPr id="0" name=""/>
        <dsp:cNvSpPr/>
      </dsp:nvSpPr>
      <dsp:spPr>
        <a:xfrm>
          <a:off x="4624675" y="3014525"/>
          <a:ext cx="1827473" cy="157560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1A20-0B6B-4CF0-8C22-A8282402C9BF}">
      <dsp:nvSpPr>
        <dsp:cNvPr id="0" name=""/>
        <dsp:cNvSpPr/>
      </dsp:nvSpPr>
      <dsp:spPr>
        <a:xfrm>
          <a:off x="4746253" y="3752621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20160-7D5C-4162-90E0-541CFA99A33F}">
      <dsp:nvSpPr>
        <dsp:cNvPr id="0" name=""/>
        <dsp:cNvSpPr/>
      </dsp:nvSpPr>
      <dsp:spPr>
        <a:xfrm>
          <a:off x="1575847" y="1454057"/>
          <a:ext cx="1800043" cy="1484011"/>
        </a:xfrm>
        <a:prstGeom prst="hexagon">
          <a:avLst>
            <a:gd name="adj" fmla="val 25000"/>
            <a:gd name="vf" fmla="val 115470"/>
          </a:avLst>
        </a:prstGeom>
        <a:solidFill>
          <a:srgbClr val="1A4668"/>
        </a:solidFill>
        <a:ln w="12700" cap="flat" cmpd="sng" algn="ctr">
          <a:solidFill>
            <a:srgbClr val="1A4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Медицинская информационная система БАРС</a:t>
          </a:r>
        </a:p>
      </dsp:txBody>
      <dsp:txXfrm>
        <a:off x="1849518" y="1679680"/>
        <a:ext cx="1252701" cy="1032765"/>
      </dsp:txXfrm>
    </dsp:sp>
    <dsp:sp modelId="{86BAA312-4D39-4F76-9EAA-0B11121CA7B1}">
      <dsp:nvSpPr>
        <dsp:cNvPr id="0" name=""/>
        <dsp:cNvSpPr/>
      </dsp:nvSpPr>
      <dsp:spPr>
        <a:xfrm>
          <a:off x="2801041" y="1494544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12015-EFF0-439F-99BB-502CD3DA3212}">
      <dsp:nvSpPr>
        <dsp:cNvPr id="0" name=""/>
        <dsp:cNvSpPr/>
      </dsp:nvSpPr>
      <dsp:spPr>
        <a:xfrm>
          <a:off x="3119061" y="547406"/>
          <a:ext cx="1827473" cy="157560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D81F-B6DE-4AA5-9056-C01D9878A7FC}">
      <dsp:nvSpPr>
        <dsp:cNvPr id="0" name=""/>
        <dsp:cNvSpPr/>
      </dsp:nvSpPr>
      <dsp:spPr>
        <a:xfrm>
          <a:off x="3173040" y="1239255"/>
          <a:ext cx="213963" cy="1844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4FC728D2-0FFF-4217-B4BE-8C99E64E013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0"/>
            <a:ext cx="5438775" cy="3908425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DB3D36DB-2187-4C66-8490-3A906E7E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8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9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7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4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8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6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3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4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4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96FE-BC25-4910-9944-E861F48CB16E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F636-A6C9-4E0B-A3C6-5EF048B3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3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80252" cy="39110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12" y="3667623"/>
            <a:ext cx="12192000" cy="3206804"/>
          </a:xfrm>
          <a:prstGeom prst="rect">
            <a:avLst/>
          </a:prstGeom>
          <a:solidFill>
            <a:srgbClr val="F1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648" y="3902190"/>
            <a:ext cx="1034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/>
            <a:r>
              <a:rPr lang="ru-RU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Сахалинская практика доступной медицины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853377"/>
            <a:ext cx="2499246" cy="6468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51" y="0"/>
            <a:ext cx="5905250" cy="36922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77043" y="0"/>
            <a:ext cx="203209" cy="366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604383"/>
            <a:ext cx="12207824" cy="8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8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5031" y="554687"/>
            <a:ext cx="5830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Оценка качества нашей 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5DE15-1E48-4452-B594-75708227161F}"/>
              </a:ext>
            </a:extLst>
          </p:cNvPr>
          <p:cNvSpPr txBox="1"/>
          <p:nvPr/>
        </p:nvSpPr>
        <p:spPr>
          <a:xfrm>
            <a:off x="695031" y="1896818"/>
            <a:ext cx="871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Источники получения оценки: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роботизированная система (</a:t>
            </a:r>
            <a:r>
              <a:rPr lang="en-US" sz="2000" dirty="0"/>
              <a:t>62 068</a:t>
            </a:r>
            <a:r>
              <a:rPr lang="ru-RU" sz="2000" dirty="0"/>
              <a:t> оценок, запущена 26.11)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36466-78D0-4EF1-BF24-2E9FEB67255D}"/>
              </a:ext>
            </a:extLst>
          </p:cNvPr>
          <p:cNvSpPr txBox="1"/>
          <p:nvPr/>
        </p:nvSpPr>
        <p:spPr>
          <a:xfrm>
            <a:off x="732281" y="1173330"/>
            <a:ext cx="755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Пациенты оценивают по пятибалльной шкале удовлетворенность качеством работы врача и доступность записи на прием.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E91A43-64A2-4F0B-BA16-0F6B4B0EA03B}"/>
              </a:ext>
            </a:extLst>
          </p:cNvPr>
          <p:cNvSpPr txBox="1"/>
          <p:nvPr/>
        </p:nvSpPr>
        <p:spPr>
          <a:xfrm>
            <a:off x="8559940" y="1838853"/>
            <a:ext cx="10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4,</a:t>
            </a:r>
            <a:r>
              <a:rPr lang="en-US" sz="2400" b="1" dirty="0"/>
              <a:t>35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B963D-CABA-4FF2-AB05-DBBD6DCCD48E}"/>
              </a:ext>
            </a:extLst>
          </p:cNvPr>
          <p:cNvSpPr txBox="1"/>
          <p:nvPr/>
        </p:nvSpPr>
        <p:spPr>
          <a:xfrm>
            <a:off x="8559940" y="2216217"/>
            <a:ext cx="10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r>
              <a:rPr lang="ru-RU" sz="2400" b="1" dirty="0"/>
              <a:t>,</a:t>
            </a:r>
            <a:r>
              <a:rPr lang="en-US" sz="2400" b="1" dirty="0"/>
              <a:t>02</a:t>
            </a:r>
            <a:endParaRPr lang="ru-RU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EBE21-2DBB-4DDC-A0EB-D7B114851A5A}"/>
              </a:ext>
            </a:extLst>
          </p:cNvPr>
          <p:cNvSpPr txBox="1"/>
          <p:nvPr/>
        </p:nvSpPr>
        <p:spPr>
          <a:xfrm>
            <a:off x="9254924" y="1861677"/>
            <a:ext cx="233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качества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E3F974-DC37-4D37-A637-E103F96BE3EB}"/>
              </a:ext>
            </a:extLst>
          </p:cNvPr>
          <p:cNvSpPr txBox="1"/>
          <p:nvPr/>
        </p:nvSpPr>
        <p:spPr>
          <a:xfrm>
            <a:off x="9254923" y="2282716"/>
            <a:ext cx="233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доступности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CDB0F-3BF0-4D21-995B-5EA0AA6D4F90}"/>
              </a:ext>
            </a:extLst>
          </p:cNvPr>
          <p:cNvSpPr txBox="1"/>
          <p:nvPr/>
        </p:nvSpPr>
        <p:spPr>
          <a:xfrm>
            <a:off x="8551453" y="1515114"/>
            <a:ext cx="233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Средние значения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8D42E6-ADCB-4664-906A-C61A9C06338E}"/>
              </a:ext>
            </a:extLst>
          </p:cNvPr>
          <p:cNvSpPr/>
          <p:nvPr/>
        </p:nvSpPr>
        <p:spPr>
          <a:xfrm>
            <a:off x="8418906" y="1476777"/>
            <a:ext cx="3136603" cy="120110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BCA35D-E762-41ED-AD32-4D7D6C1D5FC5}"/>
              </a:ext>
            </a:extLst>
          </p:cNvPr>
          <p:cNvSpPr txBox="1"/>
          <p:nvPr/>
        </p:nvSpPr>
        <p:spPr>
          <a:xfrm>
            <a:off x="732281" y="2652048"/>
            <a:ext cx="11553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Контроль качества: </a:t>
            </a:r>
            <a:r>
              <a:rPr lang="ru-RU" sz="2000" dirty="0"/>
              <a:t>Операторы регионального контакт-центра повторные опросы пациентов, поставивших оценку ниже 3-х баллов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Выявить причину неудовлетворенности пациента качеством или доступностью медицинской помощи, обеспечить реализацию запросов общества</a:t>
            </a: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 flipV="1">
            <a:off x="695031" y="1100802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AD2DD-FF01-5F47-B122-A224CB97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384"/>
            <a:ext cx="12136519" cy="22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00615" y="1293645"/>
            <a:ext cx="41322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Что дает оценка качества?</a:t>
            </a:r>
          </a:p>
          <a:p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Оценка персонифицирована, дает возможность вести мониторинг и принимать решения в разрезе организаций, подразделений, врачей.</a:t>
            </a:r>
          </a:p>
          <a:p>
            <a:pPr marL="457200" indent="-457200">
              <a:buAutoNum type="arabicPeriod"/>
            </a:pPr>
            <a:r>
              <a:rPr lang="ru-RU" sz="2000" dirty="0"/>
              <a:t>Выявлять запросы общества, находить скрытые организационные проблемы</a:t>
            </a:r>
          </a:p>
          <a:p>
            <a:pPr marL="457200" indent="-457200">
              <a:buAutoNum type="arabicPeriod"/>
            </a:pPr>
            <a:r>
              <a:rPr lang="ru-RU" sz="2000" dirty="0"/>
              <a:t>Позволяет создать полноценную </a:t>
            </a:r>
            <a:r>
              <a:rPr lang="ru-RU" sz="2000" dirty="0" err="1"/>
              <a:t>пациентоориентированную</a:t>
            </a:r>
            <a:r>
              <a:rPr lang="ru-RU" sz="2000" dirty="0"/>
              <a:t> среду в отрасли.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031" y="530857"/>
            <a:ext cx="336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Оценка качества.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9ADC0-CF68-45CA-ACD9-15A2CBED3E96}"/>
              </a:ext>
            </a:extLst>
          </p:cNvPr>
          <p:cNvSpPr txBox="1"/>
          <p:nvPr/>
        </p:nvSpPr>
        <p:spPr>
          <a:xfrm>
            <a:off x="11565415" y="618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695031" y="1191831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9" y="1219844"/>
            <a:ext cx="6781168" cy="293331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30579"/>
              </p:ext>
            </p:extLst>
          </p:nvPr>
        </p:nvGraphicFramePr>
        <p:xfrm>
          <a:off x="186899" y="4250267"/>
          <a:ext cx="6781168" cy="260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309666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5031" y="554687"/>
            <a:ext cx="3952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Система мотивации.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36466-78D0-4EF1-BF24-2E9FEB67255D}"/>
              </a:ext>
            </a:extLst>
          </p:cNvPr>
          <p:cNvSpPr txBox="1"/>
          <p:nvPr/>
        </p:nvSpPr>
        <p:spPr>
          <a:xfrm>
            <a:off x="589025" y="1173330"/>
            <a:ext cx="112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Созданная система оценки и мониторинга позволила внедрить объективную систему мотивации</a:t>
            </a: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 flipV="1">
            <a:off x="695031" y="1100802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53DA4-38F2-C947-8680-FD154B342D47}"/>
              </a:ext>
            </a:extLst>
          </p:cNvPr>
          <p:cNvSpPr txBox="1"/>
          <p:nvPr/>
        </p:nvSpPr>
        <p:spPr>
          <a:xfrm>
            <a:off x="332947" y="1761386"/>
            <a:ext cx="3718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Внедрена система </a:t>
            </a:r>
            <a:r>
              <a:rPr lang="en-US" sz="1400" b="1" dirty="0"/>
              <a:t>KPI </a:t>
            </a:r>
            <a:endParaRPr lang="ru-RU" sz="1400" b="1" dirty="0"/>
          </a:p>
          <a:p>
            <a:r>
              <a:rPr lang="ru-RU" sz="1400" b="1" dirty="0"/>
              <a:t>Руководители (Министр, Главные врачи), критерии: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Выполнение объемов медицинской помощи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Достижение показателей доступности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Достижение плановых значений оценки пациентов.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53DA4-38F2-C947-8680-FD154B342D47}"/>
              </a:ext>
            </a:extLst>
          </p:cNvPr>
          <p:cNvSpPr txBox="1"/>
          <p:nvPr/>
        </p:nvSpPr>
        <p:spPr>
          <a:xfrm>
            <a:off x="332947" y="4558643"/>
            <a:ext cx="4048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Врачи, критерии: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Выполнение объемов согласно замещаемой ставки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Достижение плановых значений оценки пациентов. </a:t>
            </a:r>
          </a:p>
          <a:p>
            <a:pPr marL="285750" indent="-285750">
              <a:buFontTx/>
              <a:buChar char="-"/>
            </a:pPr>
            <a:endParaRPr lang="ru-RU" sz="1400" b="1" dirty="0"/>
          </a:p>
          <a:p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F7B66-7964-3648-B6E7-9FB327D34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1761386"/>
            <a:ext cx="7782429" cy="48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2947" y="1594535"/>
            <a:ext cx="11507954" cy="386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2600" dirty="0"/>
              <a:t>Доступностью нужно управлять без привлечения дополнительных ресурсов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2600" dirty="0"/>
              <a:t>Цифровые решения повысили управляемость и прозрачность здравоохранения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600" dirty="0"/>
              <a:t>3.   Обратная связь с пациентами основной индикатор при принятии решений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600" dirty="0"/>
              <a:t>4.   Система оплаты труда и мотивации должны учитывать обратную связь с пациентами.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879" y="794801"/>
            <a:ext cx="165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Выводы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2D54E-5D82-45F1-9A39-64F2CAD833D9}"/>
              </a:ext>
            </a:extLst>
          </p:cNvPr>
          <p:cNvSpPr txBox="1"/>
          <p:nvPr/>
        </p:nvSpPr>
        <p:spPr>
          <a:xfrm>
            <a:off x="11565415" y="618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13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796325" y="1402890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13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183077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5011" y="2085668"/>
            <a:ext cx="1048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Обеспечение</a:t>
            </a:r>
            <a:r>
              <a:rPr lang="en-US" sz="2400" dirty="0"/>
              <a:t> 100% </a:t>
            </a:r>
            <a:r>
              <a:rPr lang="ru-RU" sz="2400" dirty="0"/>
              <a:t> доступности оказания медицинской помощи населению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326" y="1541949"/>
            <a:ext cx="108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4668"/>
                </a:solidFill>
              </a:rPr>
              <a:t>Цель</a:t>
            </a:r>
            <a:r>
              <a:rPr lang="ru-RU" sz="2000" b="1" dirty="0">
                <a:solidFill>
                  <a:srgbClr val="1A4668"/>
                </a:solidFill>
              </a:rPr>
              <a:t>: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1" y="6344590"/>
            <a:ext cx="1146606" cy="2967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2724" y="833986"/>
            <a:ext cx="997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Проект «Сахалинская практика доступной медицины»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071" y="3182909"/>
            <a:ext cx="10763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Обеспечить доступность медицинской помощи в амбулаторных подразделениях медицинских организациях по критериям: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2200" dirty="0"/>
              <a:t>прием в неотложной форме в день обращения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2200" dirty="0"/>
              <a:t>время ожидания планового приема терапевтом, педиатром, врачом общей практики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2200" dirty="0"/>
              <a:t>время ожидания планового приема врачом «узкой» специализации</a:t>
            </a:r>
          </a:p>
          <a:p>
            <a:pPr lvl="3"/>
            <a:endParaRPr lang="ru-R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796326" y="2574862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4668"/>
                </a:solidFill>
              </a:rPr>
              <a:t>Задачи</a:t>
            </a:r>
            <a:r>
              <a:rPr lang="ru-RU" sz="2000" b="1" dirty="0">
                <a:solidFill>
                  <a:srgbClr val="1A4668"/>
                </a:solidFill>
              </a:rPr>
              <a:t>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6698" y="4056132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0</a:t>
            </a:r>
            <a:r>
              <a:rPr lang="ru-RU" dirty="0"/>
              <a:t> 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1344" y="4638567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ru-RU" dirty="0"/>
              <a:t> дня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0136" y="5236746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7</a:t>
            </a:r>
            <a:r>
              <a:rPr lang="ru-RU" dirty="0"/>
              <a:t> дней</a:t>
            </a: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796325" y="1402891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344601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62724" y="791259"/>
            <a:ext cx="503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Этапы реализации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9051" y="1313067"/>
            <a:ext cx="7265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Запущен пилотный проект «Централизация управления кадровой службой» в четырех крупных городских поликлиниках</a:t>
            </a: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5" b="89844" l="10000" r="85556">
                        <a14:foregroundMark x1="48667" y1="26953" x2="49444" y2="29297"/>
                        <a14:backgroundMark x1="24556" y1="26367" x2="24556" y2="26367"/>
                        <a14:backgroundMark x1="30667" y1="35156" x2="30667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35" y="3441519"/>
            <a:ext cx="1568818" cy="892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79" l="5870" r="90000">
                        <a14:foregroundMark x1="30435" y1="13608" x2="30435" y2="13608"/>
                        <a14:foregroundMark x1="50761" y1="20992" x2="50761" y2="20992"/>
                        <a14:foregroundMark x1="85543" y1="14346" x2="85543" y2="14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2" y="1597030"/>
            <a:ext cx="964405" cy="993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50373" y="3392018"/>
            <a:ext cx="7265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Подключение к проекту Долинской ЦРБ, </a:t>
            </a:r>
            <a:r>
              <a:rPr lang="ru-RU" sz="2000" dirty="0" err="1"/>
              <a:t>Корсаковской</a:t>
            </a:r>
            <a:r>
              <a:rPr lang="ru-RU" sz="2000" dirty="0"/>
              <a:t> ЦРБ, </a:t>
            </a:r>
            <a:r>
              <a:rPr lang="ru-RU" sz="2000" dirty="0" err="1"/>
              <a:t>Анивской</a:t>
            </a:r>
            <a:r>
              <a:rPr lang="ru-RU" sz="2000" dirty="0"/>
              <a:t> ЦРБ, женской консультации и детской поликлиники Южно-Сахалинска</a:t>
            </a:r>
          </a:p>
          <a:p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50374" y="5289570"/>
            <a:ext cx="6497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Масштабирование проекта на все учреждения здравоохранения, оказывающие амбулаторную медицинскую помощь</a:t>
            </a:r>
          </a:p>
          <a:p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545122"/>
              </p:ext>
            </p:extLst>
          </p:nvPr>
        </p:nvGraphicFramePr>
        <p:xfrm>
          <a:off x="382606" y="1498026"/>
          <a:ext cx="1800167" cy="48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89647" y="1770743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4</a:t>
            </a:r>
            <a:r>
              <a:rPr lang="ru-RU" sz="1000" dirty="0">
                <a:latin typeface="Arial Black" panose="020B0A04020102020204" pitchFamily="34" charset="0"/>
              </a:rPr>
              <a:t> </a:t>
            </a:r>
            <a:r>
              <a:rPr lang="ru-RU" sz="3600" dirty="0">
                <a:latin typeface="Arial Black" panose="020B0A04020102020204" pitchFamily="34" charset="0"/>
              </a:rPr>
              <a:t>×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489647" y="3631298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+5</a:t>
            </a:r>
            <a:r>
              <a:rPr lang="ru-RU" sz="1000" dirty="0"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12" y="5484578"/>
            <a:ext cx="733901" cy="66214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796325" y="1402894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325486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9365" y="1441702"/>
            <a:ext cx="598362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18.11.2021 создан проектный офис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Провели анализ расписаний пилотных поликлиник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Стандартизировали правила составления расписания согласно нормативам и штатной структуре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Обеспечили перераспределение потоков пациентов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Вывели регистратуры из поликлиник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Централизовали управление расписаниями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Внедрили систему оценку нагрузки врача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Создали кадровый резерв и систему его управления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Внедрили обратную связь от пациентов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565" y="540863"/>
            <a:ext cx="338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Методика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3990"/>
          <a:stretch/>
        </p:blipFill>
        <p:spPr>
          <a:xfrm>
            <a:off x="823769" y="1528995"/>
            <a:ext cx="4344774" cy="2335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2992"/>
          <a:stretch/>
        </p:blipFill>
        <p:spPr>
          <a:xfrm>
            <a:off x="833019" y="3976341"/>
            <a:ext cx="4335524" cy="25040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6AFFBA-4468-4EF0-8F98-E0CD7B84F6EA}"/>
              </a:ext>
            </a:extLst>
          </p:cNvPr>
          <p:cNvSpPr txBox="1"/>
          <p:nvPr/>
        </p:nvSpPr>
        <p:spPr>
          <a:xfrm>
            <a:off x="11564855" y="6183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Плюс 27">
            <a:extLst>
              <a:ext uri="{FF2B5EF4-FFF2-40B4-BE49-F238E27FC236}">
                <a16:creationId xmlns:a16="http://schemas.microsoft.com/office/drawing/2014/main" id="{E10944AC-C994-4A41-AD03-C367526C0FB6}"/>
              </a:ext>
            </a:extLst>
          </p:cNvPr>
          <p:cNvSpPr/>
          <p:nvPr/>
        </p:nvSpPr>
        <p:spPr>
          <a:xfrm>
            <a:off x="11249454" y="6187292"/>
            <a:ext cx="414922" cy="397463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7255" y="6336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10930" y="1272118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199661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2730" y="2506730"/>
            <a:ext cx="708304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Единое расписание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Внедрен Лист ожидания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Контроль нагрузки на врача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Внедрили систему аналитики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Внедрили оценку качества и доступности</a:t>
            </a:r>
          </a:p>
          <a:p>
            <a:pPr>
              <a:lnSpc>
                <a:spcPct val="150000"/>
              </a:lnSpc>
            </a:pPr>
            <a:r>
              <a:rPr lang="ru-RU" sz="2400"/>
              <a:t>Развили </a:t>
            </a:r>
            <a:r>
              <a:rPr lang="ru-RU" sz="2400" smtClean="0"/>
              <a:t>контакт-центр </a:t>
            </a:r>
            <a:r>
              <a:rPr lang="ru-RU" sz="2400" dirty="0"/>
              <a:t>«1300»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Внедрили систему «</a:t>
            </a:r>
            <a:r>
              <a:rPr lang="ru-RU" sz="2400" dirty="0" err="1"/>
              <a:t>ВидеоВрач</a:t>
            </a:r>
            <a:r>
              <a:rPr lang="ru-RU" sz="2400" dirty="0"/>
              <a:t>»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8" name="Плюс 27"/>
          <p:cNvSpPr/>
          <p:nvPr/>
        </p:nvSpPr>
        <p:spPr>
          <a:xfrm>
            <a:off x="11249454" y="6187292"/>
            <a:ext cx="414922" cy="397463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031" y="575451"/>
            <a:ext cx="2360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Что сделали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547048" y="432493"/>
          <a:ext cx="6503464" cy="52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V="1">
            <a:off x="713047" y="1201760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5031" y="1222930"/>
            <a:ext cx="7488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Создано единое цифровое пространство</a:t>
            </a:r>
            <a:br>
              <a:rPr lang="ru-RU" sz="3200" b="1" dirty="0"/>
            </a:br>
            <a:r>
              <a:rPr lang="ru-RU" sz="3200" b="1" dirty="0"/>
              <a:t>здравоохранения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287156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727FAB8-1F20-432E-BD7C-BF7E1A9B624D}"/>
              </a:ext>
            </a:extLst>
          </p:cNvPr>
          <p:cNvSpPr/>
          <p:nvPr/>
        </p:nvSpPr>
        <p:spPr>
          <a:xfrm>
            <a:off x="3336355" y="1334490"/>
            <a:ext cx="4644589" cy="665504"/>
          </a:xfrm>
          <a:prstGeom prst="rightArrow">
            <a:avLst/>
          </a:prstGeom>
          <a:solidFill>
            <a:srgbClr val="1A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16696" y="1457725"/>
            <a:ext cx="492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ctr"/>
            <a:r>
              <a:rPr lang="ru-RU" sz="2000" b="1" dirty="0">
                <a:solidFill>
                  <a:schemeClr val="bg1"/>
                </a:solidFill>
              </a:rPr>
              <a:t>ТАЛОНЫ К ВРАЧАМ-ТЕРАПЕВТАМ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031" y="524624"/>
            <a:ext cx="3670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Единое расписание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06297-BA71-45DA-A505-6675A958F4BB}"/>
              </a:ext>
            </a:extLst>
          </p:cNvPr>
          <p:cNvSpPr txBox="1"/>
          <p:nvPr/>
        </p:nvSpPr>
        <p:spPr>
          <a:xfrm>
            <a:off x="888215" y="1140507"/>
            <a:ext cx="14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БЫЛО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ACD69-AF1B-4D21-A68B-3F9FAC841CE3}"/>
              </a:ext>
            </a:extLst>
          </p:cNvPr>
          <p:cNvSpPr txBox="1"/>
          <p:nvPr/>
        </p:nvSpPr>
        <p:spPr>
          <a:xfrm>
            <a:off x="652428" y="1325173"/>
            <a:ext cx="192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3653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1D99F-9461-4907-91A8-DE8A00495A16}"/>
              </a:ext>
            </a:extLst>
          </p:cNvPr>
          <p:cNvSpPr txBox="1"/>
          <p:nvPr/>
        </p:nvSpPr>
        <p:spPr>
          <a:xfrm>
            <a:off x="9268237" y="1334900"/>
            <a:ext cx="182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Arial Black" panose="020B0A04020102020204" pitchFamily="34" charset="0"/>
              </a:rPr>
              <a:t>5686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48C10-7D88-47C0-A007-329B0ABD0DF3}"/>
              </a:ext>
            </a:extLst>
          </p:cNvPr>
          <p:cNvSpPr txBox="1"/>
          <p:nvPr/>
        </p:nvSpPr>
        <p:spPr>
          <a:xfrm>
            <a:off x="9383404" y="1125949"/>
            <a:ext cx="159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СТАЛО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652428" y="1025775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548C10-7D88-47C0-A007-329B0ABD0DF3}"/>
              </a:ext>
            </a:extLst>
          </p:cNvPr>
          <p:cNvSpPr txBox="1"/>
          <p:nvPr/>
        </p:nvSpPr>
        <p:spPr>
          <a:xfrm>
            <a:off x="0" y="1847928"/>
            <a:ext cx="570253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15.11 – 21.11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ручная выгрузка записанных на прием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548C10-7D88-47C0-A007-329B0ABD0DF3}"/>
              </a:ext>
            </a:extLst>
          </p:cNvPr>
          <p:cNvSpPr txBox="1"/>
          <p:nvPr/>
        </p:nvSpPr>
        <p:spPr>
          <a:xfrm>
            <a:off x="7980944" y="1847928"/>
            <a:ext cx="570253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06.12 – 12.12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налажен автоматический контроль расписаний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6" y="2354928"/>
            <a:ext cx="9601200" cy="32312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210825" y="5586153"/>
            <a:ext cx="1134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Стандартизация расписаний работы врачей: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	Увеличило поток пациентов на 30% без увеличения нагрузки врачей</a:t>
            </a:r>
          </a:p>
          <a:p>
            <a:pPr>
              <a:lnSpc>
                <a:spcPct val="150000"/>
              </a:lnSpc>
            </a:pPr>
            <a:r>
              <a:rPr lang="ru-RU" b="1" dirty="0"/>
              <a:t>		Создало систему объективного контроля организации работы поликлиник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176535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594394" y="949210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6831496" y="2962911"/>
            <a:ext cx="4596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Цифровые решения позволяют:</a:t>
            </a:r>
          </a:p>
          <a:p>
            <a:endParaRPr lang="ru-RU" dirty="0"/>
          </a:p>
          <a:p>
            <a:r>
              <a:rPr lang="ru-RU" dirty="0"/>
              <a:t>Контролировать нагрузку на врачей</a:t>
            </a:r>
          </a:p>
          <a:p>
            <a:endParaRPr lang="ru-RU" dirty="0"/>
          </a:p>
          <a:p>
            <a:r>
              <a:rPr lang="ru-RU" dirty="0"/>
              <a:t>Контролировать соответствие расписаний стандартам</a:t>
            </a:r>
          </a:p>
          <a:p>
            <a:endParaRPr lang="ru-RU" dirty="0"/>
          </a:p>
          <a:p>
            <a:r>
              <a:rPr lang="ru-RU" dirty="0"/>
              <a:t>Управлять доступностью записи на прием</a:t>
            </a:r>
          </a:p>
          <a:p>
            <a:endParaRPr lang="ru-RU" dirty="0"/>
          </a:p>
          <a:p>
            <a:r>
              <a:rPr lang="ru-RU" dirty="0"/>
              <a:t>Определять востребованность услуг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1025774"/>
            <a:ext cx="6134793" cy="26983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76738" y="1091595"/>
            <a:ext cx="5581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Что дает единое цифровое пространство</a:t>
            </a:r>
            <a:br>
              <a:rPr lang="ru-RU" sz="3200" b="1" dirty="0"/>
            </a:br>
            <a:r>
              <a:rPr lang="ru-RU" sz="3200" b="1" dirty="0"/>
              <a:t>здравоохранения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4" y="3561073"/>
            <a:ext cx="6116659" cy="3201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06356">
            <a:off x="2448812" y="5499029"/>
            <a:ext cx="297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HET</a:t>
            </a:r>
            <a:endParaRPr lang="ru-RU" sz="60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1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2235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96049" y="449830"/>
            <a:ext cx="2944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Лист ожидания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" y="1131753"/>
            <a:ext cx="1089876" cy="10898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1012134" y="997915"/>
            <a:ext cx="1100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Как работает: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 невозможности записи пациент помещается в лист ожидания, пациент может определить желаемую дату приема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Операторами подбираются подходящие специалисты из всех организаций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 пациентом связывается  </a:t>
            </a:r>
            <a:r>
              <a:rPr lang="en-US" dirty="0"/>
              <a:t>call</a:t>
            </a:r>
            <a:r>
              <a:rPr lang="ru-RU" dirty="0"/>
              <a:t>-центр, согласовывается дата визита, осуществляется запись на прием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518194" y="984195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075775" y="63161"/>
            <a:ext cx="422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ЦЕНТРАЛИЗАЦИЯ КАДРОВОЙ СЛУЖБЫ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4"/>
          <a:stretch/>
        </p:blipFill>
        <p:spPr>
          <a:xfrm>
            <a:off x="0" y="2541120"/>
            <a:ext cx="7190336" cy="3258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596049" y="5441100"/>
            <a:ext cx="960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Лист ожидания:</a:t>
            </a:r>
          </a:p>
          <a:p>
            <a:r>
              <a:rPr lang="ru-RU" b="1" dirty="0"/>
              <a:t> - механизм гарантированного приема </a:t>
            </a:r>
            <a:r>
              <a:rPr lang="ru-RU" b="1" dirty="0" smtClean="0"/>
              <a:t>врач</a:t>
            </a:r>
            <a:r>
              <a:rPr lang="ru-RU" b="1" dirty="0"/>
              <a:t>о</a:t>
            </a:r>
            <a:r>
              <a:rPr lang="ru-RU" b="1" dirty="0" smtClean="0"/>
              <a:t>м</a:t>
            </a:r>
            <a:endParaRPr lang="ru-RU" b="1" dirty="0"/>
          </a:p>
          <a:p>
            <a:r>
              <a:rPr lang="ru-RU" b="1" dirty="0"/>
              <a:t> - механизм оценки кадрового обеспечения</a:t>
            </a:r>
          </a:p>
          <a:p>
            <a:r>
              <a:rPr lang="ru-RU" b="1" dirty="0"/>
              <a:t> - механизм выявления организационных проблем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51" y="3312138"/>
            <a:ext cx="6130208" cy="3720696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3565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947" y="2235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96049" y="449830"/>
            <a:ext cx="7867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Лист ожидания. Объективизация решений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518194" y="984195"/>
            <a:ext cx="11155611" cy="1"/>
          </a:xfrm>
          <a:prstGeom prst="line">
            <a:avLst/>
          </a:prstGeom>
          <a:ln w="28575">
            <a:solidFill>
              <a:srgbClr val="1A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1EAE93-503D-48E5-A0A3-D816CF66B1E9}"/>
              </a:ext>
            </a:extLst>
          </p:cNvPr>
          <p:cNvSpPr txBox="1"/>
          <p:nvPr/>
        </p:nvSpPr>
        <p:spPr>
          <a:xfrm>
            <a:off x="11717815" y="6339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7092"/>
            <a:ext cx="12192000" cy="5298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33575"/>
            <a:ext cx="338933" cy="4285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69779" y="508968"/>
            <a:ext cx="40222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161283" y="4835651"/>
            <a:ext cx="1253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листа ожидания объективно определены востребованные профили для формирования кадрового резерва: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A4A59-40F0-40D6-8DEE-5317EF0C06BF}"/>
              </a:ext>
            </a:extLst>
          </p:cNvPr>
          <p:cNvSpPr txBox="1"/>
          <p:nvPr/>
        </p:nvSpPr>
        <p:spPr>
          <a:xfrm>
            <a:off x="8321750" y="1026135"/>
            <a:ext cx="34609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 короткий период, со старта проекта: </a:t>
            </a:r>
            <a:br>
              <a:rPr lang="ru-RU" sz="2400" b="1" dirty="0"/>
            </a:br>
            <a:endParaRPr lang="ru-RU" sz="2400" b="1" dirty="0"/>
          </a:p>
          <a:p>
            <a:r>
              <a:rPr lang="ru-RU" sz="2000" dirty="0"/>
              <a:t>Выявили самые востребованные специальности врачей</a:t>
            </a:r>
            <a:endParaRPr lang="ru-RU" dirty="0"/>
          </a:p>
          <a:p>
            <a:endParaRPr lang="ru-RU" dirty="0"/>
          </a:p>
          <a:p>
            <a:r>
              <a:rPr lang="ru-RU" sz="2000" dirty="0"/>
              <a:t>Выявили организационные ошибки в поликлиниках (на примере назначения примере УЗИ)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1A269-CD84-C642-A5C6-C36CDBB0AE52}"/>
              </a:ext>
            </a:extLst>
          </p:cNvPr>
          <p:cNvSpPr txBox="1"/>
          <p:nvPr/>
        </p:nvSpPr>
        <p:spPr>
          <a:xfrm>
            <a:off x="6442437" y="5158816"/>
            <a:ext cx="3758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Неврология</a:t>
            </a:r>
            <a:r>
              <a:rPr lang="ru-RU" sz="2000" dirty="0"/>
              <a:t> - 2 врача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Терапия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/>
              <a:t>- 3 врача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УЗИ</a:t>
            </a:r>
            <a:r>
              <a:rPr lang="ru-RU" sz="2000" dirty="0"/>
              <a:t> - 3 врача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Хирургия</a:t>
            </a:r>
            <a:r>
              <a:rPr lang="ru-RU" sz="2000" dirty="0"/>
              <a:t> - 1 врач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Эндокринология</a:t>
            </a:r>
            <a:r>
              <a:rPr lang="ru-RU" sz="2000" dirty="0"/>
              <a:t> - 1 врач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740B6-13D8-194C-B721-83C52466DA68}"/>
              </a:ext>
            </a:extLst>
          </p:cNvPr>
          <p:cNvSpPr txBox="1"/>
          <p:nvPr/>
        </p:nvSpPr>
        <p:spPr>
          <a:xfrm>
            <a:off x="416751" y="5196579"/>
            <a:ext cx="5298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Решение: </a:t>
            </a:r>
          </a:p>
          <a:p>
            <a:r>
              <a:rPr lang="ru-RU" sz="2000" dirty="0"/>
              <a:t>введены дополнительные ставки для кадрового резерва, обеспечено привлечение врачей из областных стационаров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3" y="1034605"/>
            <a:ext cx="7812073" cy="36929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75775" y="63161"/>
            <a:ext cx="39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ПРОЕКТ ПОВЫШЕНИЯ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3348700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633</Words>
  <Application>Microsoft Office PowerPoint</Application>
  <PresentationFormat>Широкоэкранный</PresentationFormat>
  <Paragraphs>151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Franklin Gothic Heavy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Першина Надежда Викторовна</dc:creator>
  <cp:lastModifiedBy>Svetlana Dugina</cp:lastModifiedBy>
  <cp:revision>265</cp:revision>
  <cp:lastPrinted>2021-12-18T04:32:47Z</cp:lastPrinted>
  <dcterms:created xsi:type="dcterms:W3CDTF">2021-08-03T23:18:08Z</dcterms:created>
  <dcterms:modified xsi:type="dcterms:W3CDTF">2022-05-16T10:36:13Z</dcterms:modified>
</cp:coreProperties>
</file>