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6" r:id="rId2"/>
    <p:sldId id="280" r:id="rId3"/>
    <p:sldId id="261" r:id="rId4"/>
    <p:sldId id="274" r:id="rId5"/>
    <p:sldId id="263" r:id="rId6"/>
    <p:sldId id="270" r:id="rId7"/>
    <p:sldId id="271" r:id="rId8"/>
    <p:sldId id="266" r:id="rId9"/>
    <p:sldId id="267" r:id="rId10"/>
    <p:sldId id="272" r:id="rId11"/>
    <p:sldId id="281" r:id="rId12"/>
  </p:sldIdLst>
  <p:sldSz cx="12192000" cy="6858000"/>
  <p:notesSz cx="6858000" cy="9144000"/>
  <p:embeddedFontLst>
    <p:embeddedFont>
      <p:font typeface="Evolventa" panose="020B0604020202020204" charset="0"/>
      <p:regular r:id="rId14"/>
      <p:bold r:id="rId15"/>
      <p:italic r:id="rId16"/>
      <p:boldItalic r:id="rId17"/>
    </p:embeddedFont>
    <p:embeddedFont>
      <p:font typeface="Gilroy ExtraBold" panose="00000900000000000000" charset="-52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Poppins Light" panose="020B0604020202020204" charset="0"/>
      <p:regular r:id="rId23"/>
      <p:italic r:id="rId24"/>
    </p:embeddedFont>
    <p:embeddedFont>
      <p:font typeface="Evolventa Bold" panose="020B0604020202020204" charset="0"/>
      <p:bold r:id="rId25"/>
    </p:embeddedFont>
    <p:embeddedFont>
      <p:font typeface="Gilroy Light" panose="00000400000000000000" charset="-52"/>
      <p:regular r:id="rId26"/>
    </p:embeddedFont>
    <p:embeddedFont>
      <p:font typeface="Arimo" panose="020B0604020202020204" charset="0"/>
      <p:regular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5663"/>
    <a:srgbClr val="B58590"/>
    <a:srgbClr val="915966"/>
    <a:srgbClr val="BE949E"/>
    <a:srgbClr val="E4D2D6"/>
    <a:srgbClr val="D9C1C7"/>
    <a:srgbClr val="CEAFB7"/>
    <a:srgbClr val="F65E00"/>
    <a:srgbClr val="EAEAEA"/>
    <a:srgbClr val="FF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2"/>
    <p:restoredTop sz="93237" autoAdjust="0"/>
  </p:normalViewPr>
  <p:slideViewPr>
    <p:cSldViewPr snapToGrid="0" snapToObjects="1">
      <p:cViewPr varScale="1">
        <p:scale>
          <a:sx n="52" d="100"/>
          <a:sy n="52" d="100"/>
        </p:scale>
        <p:origin x="518" y="29"/>
      </p:cViewPr>
      <p:guideLst>
        <p:guide orient="horz" pos="2160"/>
        <p:guide pos="384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595588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endParaRPr lang="ru-RU" sz="3200" u="none" strike="noStrike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1054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endParaRPr lang="ru-RU" sz="1200" u="none" strike="noStrike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758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ru-RU" sz="1200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endParaRPr lang="ru-RU" sz="1200" u="none" strike="noStrike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ru-RU" sz="1200" dirty="0"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335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1" name="Shape 2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4000" dirty="0" smtClean="0"/>
              <a:t> </a:t>
            </a:r>
            <a:endParaRPr lang="ru-RU" sz="4000" u="none" strike="noStrike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6085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0" name="Shape 2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 </a:t>
            </a:r>
            <a:endParaRPr lang="ru-RU" sz="1200" spc="19" dirty="0">
              <a:solidFill>
                <a:srgbClr val="000000"/>
              </a:solidFill>
              <a:latin typeface="Evolventa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3290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5814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9" name="Shape 2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 </a:t>
            </a:r>
            <a:r>
              <a:rPr lang="ru-RU" sz="120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826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ru-RU" sz="1200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endParaRPr lang="ru-RU" sz="1200" u="none" strike="noStrike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853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ru-RU" sz="1200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endParaRPr lang="ru-RU" sz="1200" u="none" strike="noStrike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594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none" strike="noStrike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endParaRPr lang="ru-RU" sz="1200" u="none" strike="noStrike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106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2" name="Shape 4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fontAlgn="base"/>
            <a:r>
              <a:rPr lang="ru-RU" dirty="0" smtClean="0"/>
              <a:t> </a:t>
            </a:r>
            <a:endParaRPr lang="ru-RU" sz="1200" u="none" strike="noStrike" dirty="0">
              <a:effectLst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07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10"/>
          <p:cNvSpPr txBox="1"/>
          <p:nvPr/>
        </p:nvSpPr>
        <p:spPr>
          <a:xfrm>
            <a:off x="1641219" y="1129723"/>
            <a:ext cx="3001119" cy="207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700"/>
              </a:lnSpc>
              <a:defRPr sz="1200" spc="29">
                <a:latin typeface="Evolventa"/>
                <a:ea typeface="Evolventa"/>
                <a:cs typeface="Evolventa"/>
                <a:sym typeface="Evolventa"/>
              </a:defRPr>
            </a:lvl1pPr>
          </a:lstStyle>
          <a:p>
            <a:r>
              <a:t> </a:t>
            </a:r>
          </a:p>
        </p:txBody>
      </p:sp>
      <p:sp>
        <p:nvSpPr>
          <p:cNvPr id="120" name="TextBox 11"/>
          <p:cNvSpPr txBox="1"/>
          <p:nvPr/>
        </p:nvSpPr>
        <p:spPr>
          <a:xfrm>
            <a:off x="7936927" y="681787"/>
            <a:ext cx="4065810" cy="207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700"/>
              </a:lnSpc>
              <a:defRPr sz="1200">
                <a:latin typeface="Evolventa"/>
                <a:ea typeface="Evolventa"/>
                <a:cs typeface="Evolventa"/>
                <a:sym typeface="Evolventa"/>
              </a:defRPr>
            </a:lvl1pPr>
          </a:lstStyle>
          <a:p>
            <a:r>
              <a:t> </a:t>
            </a:r>
          </a:p>
        </p:txBody>
      </p:sp>
      <p:pic>
        <p:nvPicPr>
          <p:cNvPr id="121" name="pexels-photo-5212665.jpeg" descr="pexels-photo-5212665.jpeg"/>
          <p:cNvPicPr>
            <a:picLocks noChangeAspect="1"/>
          </p:cNvPicPr>
          <p:nvPr/>
        </p:nvPicPr>
        <p:blipFill>
          <a:blip r:embed="rId3"/>
          <a:srcRect t="7471" b="7471"/>
          <a:stretch>
            <a:fillRect/>
          </a:stretch>
        </p:blipFill>
        <p:spPr>
          <a:xfrm>
            <a:off x="5357" y="-24805"/>
            <a:ext cx="12181334" cy="6907443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 16"/>
          <p:cNvSpPr/>
          <p:nvPr/>
        </p:nvSpPr>
        <p:spPr>
          <a:xfrm>
            <a:off x="-101840" y="-150952"/>
            <a:ext cx="12398428" cy="7033590"/>
          </a:xfrm>
          <a:prstGeom prst="rect">
            <a:avLst/>
          </a:prstGeom>
          <a:solidFill>
            <a:srgbClr val="915966">
              <a:alpha val="83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126" name="Прямоугольник"/>
          <p:cNvSpPr/>
          <p:nvPr/>
        </p:nvSpPr>
        <p:spPr>
          <a:xfrm>
            <a:off x="-103215" y="5747511"/>
            <a:ext cx="12399803" cy="1270001"/>
          </a:xfrm>
          <a:prstGeom prst="rect">
            <a:avLst/>
          </a:prstGeom>
          <a:solidFill>
            <a:srgbClr val="91596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7" name="TextBox 9"/>
          <p:cNvSpPr txBox="1"/>
          <p:nvPr/>
        </p:nvSpPr>
        <p:spPr>
          <a:xfrm>
            <a:off x="968656" y="5983321"/>
            <a:ext cx="5220967" cy="654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700"/>
              </a:lnSpc>
              <a:defRPr sz="2000">
                <a:latin typeface="Gilroy ExtraBold"/>
                <a:ea typeface="Gilroy ExtraBold"/>
                <a:cs typeface="Gilroy ExtraBold"/>
                <a:sym typeface="Gilroy ExtraBold"/>
              </a:defRPr>
            </a:pPr>
            <a:r>
              <a:rPr dirty="0" err="1">
                <a:solidFill>
                  <a:schemeClr val="bg1"/>
                </a:solidFill>
              </a:rPr>
              <a:t>Ипполитова</a:t>
            </a:r>
            <a:r>
              <a:rPr dirty="0">
                <a:solidFill>
                  <a:schemeClr val="bg1"/>
                </a:solidFill>
              </a:rPr>
              <a:t> М.Ф.</a:t>
            </a:r>
          </a:p>
          <a:p>
            <a:pPr>
              <a:lnSpc>
                <a:spcPts val="1700"/>
              </a:lnSpc>
              <a:defRPr sz="1000">
                <a:latin typeface="Gilroy Light"/>
                <a:ea typeface="Gilroy Light"/>
                <a:cs typeface="Gilroy Light"/>
                <a:sym typeface="Gilroy Light"/>
              </a:defRPr>
            </a:pPr>
            <a:r>
              <a:rPr dirty="0" err="1">
                <a:solidFill>
                  <a:schemeClr val="bg1"/>
                </a:solidFill>
              </a:rPr>
              <a:t>главный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врач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СПб</a:t>
            </a:r>
            <a:r>
              <a:rPr dirty="0">
                <a:solidFill>
                  <a:schemeClr val="bg1"/>
                </a:solidFill>
              </a:rPr>
              <a:t> ГБУЗ ГЦОРЗП  «</a:t>
            </a:r>
            <a:r>
              <a:rPr dirty="0" err="1">
                <a:solidFill>
                  <a:schemeClr val="bg1"/>
                </a:solidFill>
              </a:rPr>
              <a:t>Ювента</a:t>
            </a:r>
            <a:r>
              <a:rPr dirty="0">
                <a:solidFill>
                  <a:schemeClr val="bg1"/>
                </a:solidFill>
              </a:rPr>
              <a:t>», </a:t>
            </a:r>
            <a:r>
              <a:rPr dirty="0" err="1">
                <a:solidFill>
                  <a:schemeClr val="bg1"/>
                </a:solidFill>
              </a:rPr>
              <a:t>к.м.н</a:t>
            </a:r>
            <a:r>
              <a:rPr dirty="0">
                <a:solidFill>
                  <a:schemeClr val="bg1"/>
                </a:solidFill>
              </a:rPr>
              <a:t>., </a:t>
            </a:r>
            <a:r>
              <a:rPr dirty="0" err="1">
                <a:solidFill>
                  <a:schemeClr val="bg1"/>
                </a:solidFill>
              </a:rPr>
              <a:t>главный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внештатный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специалист-гинеколог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детского</a:t>
            </a:r>
            <a:r>
              <a:rPr dirty="0">
                <a:solidFill>
                  <a:schemeClr val="bg1"/>
                </a:solidFill>
              </a:rPr>
              <a:t> и </a:t>
            </a:r>
            <a:r>
              <a:rPr dirty="0" err="1">
                <a:solidFill>
                  <a:schemeClr val="bg1"/>
                </a:solidFill>
              </a:rPr>
              <a:t>юношеского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возраста</a:t>
            </a:r>
            <a:r>
              <a:rPr dirty="0">
                <a:solidFill>
                  <a:schemeClr val="bg1"/>
                </a:solidFill>
              </a:rPr>
              <a:t> МЗ РФ </a:t>
            </a:r>
            <a:r>
              <a:rPr dirty="0" err="1">
                <a:solidFill>
                  <a:schemeClr val="bg1"/>
                </a:solidFill>
              </a:rPr>
              <a:t>по</a:t>
            </a:r>
            <a:r>
              <a:rPr dirty="0">
                <a:solidFill>
                  <a:schemeClr val="bg1"/>
                </a:solidFill>
              </a:rPr>
              <a:t> СЗФО, </a:t>
            </a:r>
            <a:r>
              <a:rPr dirty="0" err="1">
                <a:solidFill>
                  <a:schemeClr val="bg1"/>
                </a:solidFill>
              </a:rPr>
              <a:t>СПб</a:t>
            </a:r>
            <a:r>
              <a:rPr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8" name="TextBox 5"/>
          <p:cNvSpPr txBox="1"/>
          <p:nvPr/>
        </p:nvSpPr>
        <p:spPr>
          <a:xfrm>
            <a:off x="7442087" y="5983321"/>
            <a:ext cx="4636645" cy="52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1700"/>
              </a:lnSpc>
              <a:defRPr sz="2000">
                <a:latin typeface="Gilroy ExtraBold"/>
                <a:ea typeface="Gilroy ExtraBold"/>
                <a:cs typeface="Gilroy ExtraBold"/>
                <a:sym typeface="Gilroy ExtraBold"/>
              </a:defRPr>
            </a:pPr>
            <a:r>
              <a:rPr dirty="0" err="1">
                <a:solidFill>
                  <a:schemeClr val="bg1"/>
                </a:solidFill>
              </a:rPr>
              <a:t>Правительство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Санкт-Петербурга</a:t>
            </a:r>
            <a:endParaRPr dirty="0">
              <a:solidFill>
                <a:schemeClr val="bg1"/>
              </a:solidFill>
            </a:endParaRPr>
          </a:p>
          <a:p>
            <a:pPr>
              <a:lnSpc>
                <a:spcPts val="1700"/>
              </a:lnSpc>
              <a:defRPr sz="1000">
                <a:latin typeface="Gilroy Light"/>
                <a:ea typeface="Gilroy Light"/>
                <a:cs typeface="Gilroy Light"/>
                <a:sym typeface="Gilroy Light"/>
              </a:defRPr>
            </a:pPr>
            <a:r>
              <a:rPr dirty="0" err="1">
                <a:solidFill>
                  <a:schemeClr val="bg1"/>
                </a:solidFill>
              </a:rPr>
              <a:t>Центр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охраны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репродуктивного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здоровья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подростков </a:t>
            </a:r>
            <a:r>
              <a:rPr dirty="0">
                <a:solidFill>
                  <a:schemeClr val="bg1"/>
                </a:solidFill>
              </a:rPr>
              <a:t>«</a:t>
            </a:r>
            <a:r>
              <a:rPr dirty="0" err="1">
                <a:solidFill>
                  <a:schemeClr val="bg1"/>
                </a:solidFill>
              </a:rPr>
              <a:t>Ювента</a:t>
            </a:r>
            <a:r>
              <a:rPr dirty="0">
                <a:solidFill>
                  <a:schemeClr val="bg1"/>
                </a:solidFill>
              </a:rPr>
              <a:t>» </a:t>
            </a:r>
          </a:p>
        </p:txBody>
      </p:sp>
      <p:pic>
        <p:nvPicPr>
          <p:cNvPr id="129" name="Picture 20" descr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54" y="5871970"/>
            <a:ext cx="510541" cy="510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icture 22" descr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975410" y="5915227"/>
            <a:ext cx="412391" cy="510541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Линия"/>
          <p:cNvSpPr/>
          <p:nvPr/>
        </p:nvSpPr>
        <p:spPr>
          <a:xfrm>
            <a:off x="5778500" y="3972327"/>
            <a:ext cx="635000" cy="0"/>
          </a:xfrm>
          <a:prstGeom prst="line">
            <a:avLst/>
          </a:prstGeom>
          <a:ln w="28575">
            <a:solidFill>
              <a:srgbClr val="C6A2AB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5778500" y="2149073"/>
            <a:ext cx="635001" cy="2"/>
          </a:xfrm>
          <a:prstGeom prst="line">
            <a:avLst/>
          </a:prstGeom>
          <a:ln w="28575">
            <a:solidFill>
              <a:srgbClr val="C6A2AB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3" name="TextBox 7"/>
          <p:cNvSpPr txBox="1"/>
          <p:nvPr/>
        </p:nvSpPr>
        <p:spPr>
          <a:xfrm>
            <a:off x="1321110" y="2457064"/>
            <a:ext cx="9860703" cy="1369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4200" spc="197">
                <a:solidFill>
                  <a:srgbClr val="FFFFFF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pPr>
            <a:r>
              <a:rPr sz="4000" spc="187" dirty="0"/>
              <a:t>СОХРАНИТЬ РЕПРОДУКТИВНОЕ </a:t>
            </a:r>
            <a:r>
              <a:rPr sz="4900" spc="23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ЗДОРОВЬЕ ПОДРОСТКОВ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DA5F8F1-F461-F72B-F4F4-291CA821272D}"/>
              </a:ext>
            </a:extLst>
          </p:cNvPr>
          <p:cNvSpPr/>
          <p:nvPr/>
        </p:nvSpPr>
        <p:spPr>
          <a:xfrm>
            <a:off x="9300754" y="91440"/>
            <a:ext cx="2777978" cy="1038283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E0964B8-AC97-47D1-A41A-7C9CAF14B2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839" y="238428"/>
            <a:ext cx="2380569" cy="74783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">
            <a:extLst>
              <a:ext uri="{FF2B5EF4-FFF2-40B4-BE49-F238E27FC236}">
                <a16:creationId xmlns="" xmlns:a16="http://schemas.microsoft.com/office/drawing/2014/main" id="{546BE16A-8976-E8EE-75D0-A023EB918A9B}"/>
              </a:ext>
            </a:extLst>
          </p:cNvPr>
          <p:cNvSpPr/>
          <p:nvPr/>
        </p:nvSpPr>
        <p:spPr>
          <a:xfrm>
            <a:off x="-925551" y="4486508"/>
            <a:ext cx="13497146" cy="871103"/>
          </a:xfrm>
          <a:prstGeom prst="rect">
            <a:avLst/>
          </a:prstGeom>
          <a:solidFill>
            <a:srgbClr val="91596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9" name="TextBox 9"/>
          <p:cNvSpPr txBox="1"/>
          <p:nvPr/>
        </p:nvSpPr>
        <p:spPr>
          <a:xfrm>
            <a:off x="854031" y="5612076"/>
            <a:ext cx="4685124" cy="207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700"/>
              </a:lnSpc>
              <a:defRPr sz="1200">
                <a:latin typeface="Evolventa Bold"/>
                <a:ea typeface="Evolventa Bold"/>
                <a:cs typeface="Evolventa Bold"/>
                <a:sym typeface="Evolventa Bold"/>
              </a:defRPr>
            </a:lvl1pPr>
          </a:lstStyle>
          <a:p>
            <a:r>
              <a:t> </a:t>
            </a:r>
          </a:p>
        </p:txBody>
      </p:sp>
      <p:sp>
        <p:nvSpPr>
          <p:cNvPr id="160" name="TextBox 10"/>
          <p:cNvSpPr txBox="1"/>
          <p:nvPr/>
        </p:nvSpPr>
        <p:spPr>
          <a:xfrm>
            <a:off x="1641219" y="1374423"/>
            <a:ext cx="3001119" cy="207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700"/>
              </a:lnSpc>
              <a:defRPr sz="1200" spc="29">
                <a:latin typeface="Evolventa"/>
                <a:ea typeface="Evolventa"/>
                <a:cs typeface="Evolventa"/>
                <a:sym typeface="Evolventa"/>
              </a:defRPr>
            </a:lvl1pPr>
          </a:lstStyle>
          <a:p>
            <a:r>
              <a:t> </a:t>
            </a:r>
          </a:p>
        </p:txBody>
      </p:sp>
      <p:sp>
        <p:nvSpPr>
          <p:cNvPr id="161" name="TextBox 11"/>
          <p:cNvSpPr txBox="1"/>
          <p:nvPr/>
        </p:nvSpPr>
        <p:spPr>
          <a:xfrm>
            <a:off x="7936927" y="926488"/>
            <a:ext cx="4065810" cy="207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700"/>
              </a:lnSpc>
              <a:defRPr sz="1200">
                <a:latin typeface="Evolventa"/>
                <a:ea typeface="Evolventa"/>
                <a:cs typeface="Evolventa"/>
                <a:sym typeface="Evolventa"/>
              </a:defRPr>
            </a:lvl1pPr>
          </a:lstStyle>
          <a:p>
            <a:r>
              <a:t> </a:t>
            </a:r>
          </a:p>
        </p:txBody>
      </p:sp>
      <p:pic>
        <p:nvPicPr>
          <p:cNvPr id="162" name="Рисунок 5" descr="Рисунок 5"/>
          <p:cNvPicPr>
            <a:picLocks noChangeAspect="1"/>
          </p:cNvPicPr>
          <p:nvPr/>
        </p:nvPicPr>
        <p:blipFill rotWithShape="1">
          <a:blip r:embed="rId3"/>
          <a:srcRect l="7985"/>
          <a:stretch/>
        </p:blipFill>
        <p:spPr>
          <a:xfrm>
            <a:off x="6096000" y="926488"/>
            <a:ext cx="6331203" cy="4813966"/>
          </a:xfrm>
          <a:prstGeom prst="rect">
            <a:avLst/>
          </a:prstGeom>
          <a:ln w="28575">
            <a:solidFill>
              <a:srgbClr val="D0CECE"/>
            </a:solidFill>
          </a:ln>
        </p:spPr>
      </p:pic>
      <p:sp>
        <p:nvSpPr>
          <p:cNvPr id="163" name="TextBox 7"/>
          <p:cNvSpPr txBox="1"/>
          <p:nvPr/>
        </p:nvSpPr>
        <p:spPr>
          <a:xfrm>
            <a:off x="323206" y="1278669"/>
            <a:ext cx="5564008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700" i="1">
                <a:latin typeface="Evolventa"/>
                <a:ea typeface="Evolventa"/>
                <a:cs typeface="Evolventa"/>
                <a:sym typeface="Evolventa"/>
              </a:defRPr>
            </a:lvl1pPr>
          </a:lstStyle>
          <a:p>
            <a:r>
              <a:rPr sz="2000" i="0" dirty="0" err="1">
                <a:latin typeface="Gilroy Light" pitchFamily="2" charset="77"/>
              </a:rPr>
              <a:t>Подчеркну</a:t>
            </a:r>
            <a:r>
              <a:rPr sz="2000" i="0" dirty="0">
                <a:latin typeface="Gilroy Light" pitchFamily="2" charset="77"/>
              </a:rPr>
              <a:t>, </a:t>
            </a:r>
            <a:r>
              <a:rPr sz="2000" i="0" dirty="0" err="1">
                <a:latin typeface="Gilroy Light" pitchFamily="2" charset="77"/>
              </a:rPr>
              <a:t>забота</a:t>
            </a:r>
            <a:r>
              <a:rPr sz="2000" i="0" dirty="0">
                <a:latin typeface="Gilroy Light" pitchFamily="2" charset="77"/>
              </a:rPr>
              <a:t> </a:t>
            </a:r>
            <a:r>
              <a:rPr sz="2000" i="0" dirty="0" err="1">
                <a:latin typeface="Gilroy Light" pitchFamily="2" charset="77"/>
              </a:rPr>
              <a:t>о</a:t>
            </a:r>
            <a:r>
              <a:rPr sz="2000" i="0" dirty="0">
                <a:latin typeface="Gilroy Light" pitchFamily="2" charset="77"/>
              </a:rPr>
              <a:t> </a:t>
            </a:r>
            <a:r>
              <a:rPr sz="2000" i="0" dirty="0" err="1">
                <a:latin typeface="Gilroy Light" pitchFamily="2" charset="77"/>
              </a:rPr>
              <a:t>благополучии</a:t>
            </a:r>
            <a:r>
              <a:rPr sz="2000" i="0" dirty="0">
                <a:latin typeface="Gilroy Light" pitchFamily="2" charset="77"/>
              </a:rPr>
              <a:t> </a:t>
            </a:r>
            <a:r>
              <a:rPr sz="2000" i="0" dirty="0" err="1">
                <a:latin typeface="Gilroy Light" pitchFamily="2" charset="77"/>
              </a:rPr>
              <a:t>подрастающего</a:t>
            </a:r>
            <a:r>
              <a:rPr sz="2000" i="0" dirty="0">
                <a:latin typeface="Gilroy Light" pitchFamily="2" charset="77"/>
              </a:rPr>
              <a:t> </a:t>
            </a:r>
            <a:r>
              <a:rPr sz="2000" i="0" dirty="0" err="1">
                <a:latin typeface="Gilroy Light" pitchFamily="2" charset="77"/>
              </a:rPr>
              <a:t>поколения</a:t>
            </a:r>
            <a:r>
              <a:rPr sz="2000" i="0" dirty="0">
                <a:latin typeface="Gilroy Light" pitchFamily="2" charset="77"/>
              </a:rPr>
              <a:t> – </a:t>
            </a:r>
            <a:r>
              <a:rPr sz="2000" i="0" dirty="0" err="1">
                <a:latin typeface="Gilroy Light" pitchFamily="2" charset="77"/>
              </a:rPr>
              <a:t>приоритетная</a:t>
            </a:r>
            <a:r>
              <a:rPr sz="2000" i="0" dirty="0">
                <a:latin typeface="Gilroy Light" pitchFamily="2" charset="77"/>
              </a:rPr>
              <a:t> </a:t>
            </a:r>
            <a:r>
              <a:rPr sz="2000" i="0" dirty="0" err="1">
                <a:latin typeface="Gilroy Light" pitchFamily="2" charset="77"/>
              </a:rPr>
              <a:t>общенациональная</a:t>
            </a:r>
            <a:r>
              <a:rPr sz="2000" i="0" dirty="0">
                <a:latin typeface="Gilroy Light" pitchFamily="2" charset="77"/>
              </a:rPr>
              <a:t> </a:t>
            </a:r>
            <a:r>
              <a:rPr sz="2000" i="0" dirty="0" err="1">
                <a:latin typeface="Gilroy Light" pitchFamily="2" charset="77"/>
              </a:rPr>
              <a:t>задача</a:t>
            </a:r>
            <a:r>
              <a:rPr sz="2000" i="0" dirty="0">
                <a:latin typeface="Gilroy Light" pitchFamily="2" charset="77"/>
              </a:rPr>
              <a:t>, </a:t>
            </a:r>
            <a:r>
              <a:rPr sz="2000" i="0" dirty="0" err="1">
                <a:latin typeface="Gilroy Light" pitchFamily="2" charset="77"/>
              </a:rPr>
              <a:t>которая</a:t>
            </a:r>
            <a:r>
              <a:rPr sz="2000" i="0" dirty="0">
                <a:latin typeface="Gilroy Light" pitchFamily="2" charset="77"/>
              </a:rPr>
              <a:t> </a:t>
            </a:r>
            <a:r>
              <a:rPr sz="2000" i="0" dirty="0" err="1">
                <a:latin typeface="Gilroy Light" pitchFamily="2" charset="77"/>
              </a:rPr>
              <a:t>требует</a:t>
            </a:r>
            <a:r>
              <a:rPr sz="2000" i="0" dirty="0">
                <a:latin typeface="Gilroy Light" pitchFamily="2" charset="77"/>
              </a:rPr>
              <a:t> </a:t>
            </a:r>
            <a:r>
              <a:rPr sz="2000" b="1" i="0" dirty="0" err="1">
                <a:latin typeface="Gilroy ExtraBold" pitchFamily="2" charset="77"/>
              </a:rPr>
              <a:t>совместных</a:t>
            </a:r>
            <a:r>
              <a:rPr sz="2000" b="1" i="0" dirty="0">
                <a:latin typeface="Gilroy ExtraBold" pitchFamily="2" charset="77"/>
              </a:rPr>
              <a:t> </a:t>
            </a:r>
            <a:r>
              <a:rPr sz="2000" b="1" i="0" dirty="0" err="1">
                <a:latin typeface="Gilroy ExtraBold" pitchFamily="2" charset="77"/>
              </a:rPr>
              <a:t>усилий</a:t>
            </a:r>
            <a:r>
              <a:rPr sz="2000" b="1" i="0" dirty="0">
                <a:latin typeface="Gilroy ExtraBold" pitchFamily="2" charset="77"/>
              </a:rPr>
              <a:t> </a:t>
            </a:r>
            <a:r>
              <a:rPr sz="2000" i="0" dirty="0" err="1">
                <a:latin typeface="Gilroy Light" pitchFamily="2" charset="77"/>
              </a:rPr>
              <a:t>государства</a:t>
            </a:r>
            <a:r>
              <a:rPr sz="2000" i="0" dirty="0">
                <a:latin typeface="Gilroy Light" pitchFamily="2" charset="77"/>
              </a:rPr>
              <a:t>, </a:t>
            </a:r>
            <a:r>
              <a:rPr sz="2000" i="0" dirty="0" err="1">
                <a:latin typeface="Gilroy Light" pitchFamily="2" charset="77"/>
              </a:rPr>
              <a:t>гражданского</a:t>
            </a:r>
            <a:r>
              <a:rPr sz="2000" i="0" dirty="0">
                <a:latin typeface="Gilroy Light" pitchFamily="2" charset="77"/>
              </a:rPr>
              <a:t> </a:t>
            </a:r>
            <a:r>
              <a:rPr sz="2000" i="0" dirty="0" err="1">
                <a:latin typeface="Gilroy Light" pitchFamily="2" charset="77"/>
              </a:rPr>
              <a:t>общества</a:t>
            </a:r>
            <a:r>
              <a:rPr sz="2000" i="0" dirty="0">
                <a:latin typeface="Gilroy Light" pitchFamily="2" charset="77"/>
              </a:rPr>
              <a:t>, </a:t>
            </a:r>
            <a:r>
              <a:rPr sz="2000" i="0" dirty="0" err="1">
                <a:latin typeface="Gilroy Light" pitchFamily="2" charset="77"/>
              </a:rPr>
              <a:t>средств</a:t>
            </a:r>
            <a:r>
              <a:rPr sz="2000" i="0" dirty="0">
                <a:latin typeface="Gilroy Light" pitchFamily="2" charset="77"/>
              </a:rPr>
              <a:t> </a:t>
            </a:r>
            <a:r>
              <a:rPr sz="2000" i="0" dirty="0" err="1">
                <a:latin typeface="Gilroy Light" pitchFamily="2" charset="77"/>
              </a:rPr>
              <a:t>массовой</a:t>
            </a:r>
            <a:r>
              <a:rPr sz="2000" i="0" dirty="0">
                <a:latin typeface="Gilroy Light" pitchFamily="2" charset="77"/>
              </a:rPr>
              <a:t> </a:t>
            </a:r>
            <a:r>
              <a:rPr sz="2000" i="0" dirty="0" err="1">
                <a:latin typeface="Gilroy Light" pitchFamily="2" charset="77"/>
              </a:rPr>
              <a:t>информации</a:t>
            </a:r>
            <a:r>
              <a:rPr sz="2000" i="0" dirty="0">
                <a:latin typeface="Gilroy Light" pitchFamily="2" charset="77"/>
              </a:rPr>
              <a:t>, </a:t>
            </a:r>
            <a:r>
              <a:rPr sz="2000" i="0" dirty="0" err="1">
                <a:latin typeface="Gilroy Light" pitchFamily="2" charset="77"/>
              </a:rPr>
              <a:t>религиозных</a:t>
            </a:r>
            <a:r>
              <a:rPr sz="2000" i="0" dirty="0">
                <a:latin typeface="Gilroy Light" pitchFamily="2" charset="77"/>
              </a:rPr>
              <a:t> </a:t>
            </a:r>
            <a:r>
              <a:rPr sz="2000" i="0" dirty="0" err="1">
                <a:latin typeface="Gilroy Light" pitchFamily="2" charset="77"/>
              </a:rPr>
              <a:t>организаций</a:t>
            </a:r>
            <a:r>
              <a:rPr sz="2000" i="0" dirty="0">
                <a:latin typeface="Gilroy Light" pitchFamily="2" charset="77"/>
              </a:rPr>
              <a:t>. </a:t>
            </a:r>
            <a:r>
              <a:rPr sz="2000" i="0" dirty="0" err="1">
                <a:latin typeface="Gilroy Light" pitchFamily="2" charset="77"/>
              </a:rPr>
              <a:t>Только</a:t>
            </a:r>
            <a:r>
              <a:rPr sz="2000" i="0" dirty="0">
                <a:latin typeface="Gilroy Light" pitchFamily="2" charset="77"/>
              </a:rPr>
              <a:t> </a:t>
            </a:r>
            <a:r>
              <a:rPr sz="2000" i="0" dirty="0" err="1">
                <a:latin typeface="Gilroy Light" pitchFamily="2" charset="77"/>
              </a:rPr>
              <a:t>опираясь</a:t>
            </a:r>
            <a:r>
              <a:rPr sz="2000" i="0" dirty="0">
                <a:latin typeface="Gilroy Light" pitchFamily="2" charset="77"/>
              </a:rPr>
              <a:t> </a:t>
            </a:r>
            <a:r>
              <a:rPr sz="2000" i="0" dirty="0" err="1">
                <a:latin typeface="Gilroy Light" pitchFamily="2" charset="77"/>
              </a:rPr>
              <a:t>на</a:t>
            </a:r>
            <a:r>
              <a:rPr sz="2000" i="0" dirty="0">
                <a:latin typeface="Gilroy Light" pitchFamily="2" charset="77"/>
              </a:rPr>
              <a:t> </a:t>
            </a:r>
            <a:r>
              <a:rPr sz="2000" i="0" dirty="0" err="1">
                <a:latin typeface="Gilroy Light" pitchFamily="2" charset="77"/>
              </a:rPr>
              <a:t>такую</a:t>
            </a:r>
            <a:r>
              <a:rPr sz="2000" i="0" dirty="0">
                <a:latin typeface="Gilroy Light" pitchFamily="2" charset="77"/>
              </a:rPr>
              <a:t> </a:t>
            </a:r>
            <a:r>
              <a:rPr sz="2000" i="0" dirty="0" err="1">
                <a:latin typeface="Gilroy Light" pitchFamily="2" charset="77"/>
              </a:rPr>
              <a:t>деятельную</a:t>
            </a:r>
            <a:r>
              <a:rPr sz="2000" i="0" dirty="0">
                <a:latin typeface="Gilroy Light" pitchFamily="2" charset="77"/>
              </a:rPr>
              <a:t>, </a:t>
            </a:r>
            <a:r>
              <a:rPr sz="2000" i="0" dirty="0" err="1">
                <a:latin typeface="Gilroy Light" pitchFamily="2" charset="77"/>
              </a:rPr>
              <a:t>активную</a:t>
            </a:r>
            <a:r>
              <a:rPr sz="2000" i="0" dirty="0">
                <a:latin typeface="Gilroy Light" pitchFamily="2" charset="77"/>
              </a:rPr>
              <a:t> </a:t>
            </a:r>
            <a:r>
              <a:rPr sz="2000" i="0" dirty="0" err="1">
                <a:latin typeface="Gilroy Light" pitchFamily="2" charset="77"/>
              </a:rPr>
              <a:t>поддержку</a:t>
            </a:r>
            <a:r>
              <a:rPr sz="2000" i="0" dirty="0">
                <a:latin typeface="Gilroy Light" pitchFamily="2" charset="77"/>
              </a:rPr>
              <a:t>, </a:t>
            </a:r>
            <a:r>
              <a:rPr sz="2000" i="0" dirty="0" err="1">
                <a:latin typeface="Gilroy Light" pitchFamily="2" charset="77"/>
              </a:rPr>
              <a:t>мы</a:t>
            </a:r>
            <a:r>
              <a:rPr sz="2000" i="0" dirty="0">
                <a:latin typeface="Gilroy Light" pitchFamily="2" charset="77"/>
              </a:rPr>
              <a:t> </a:t>
            </a:r>
            <a:r>
              <a:rPr sz="2000" i="0" dirty="0" err="1">
                <a:latin typeface="Gilroy Light" pitchFamily="2" charset="77"/>
              </a:rPr>
              <a:t>сможем</a:t>
            </a:r>
            <a:r>
              <a:rPr sz="2000" i="0" dirty="0">
                <a:latin typeface="Gilroy Light" pitchFamily="2" charset="77"/>
              </a:rPr>
              <a:t> </a:t>
            </a:r>
            <a:r>
              <a:rPr sz="2000" i="0" dirty="0" err="1">
                <a:latin typeface="Gilroy Light" pitchFamily="2" charset="77"/>
              </a:rPr>
              <a:t>добиться</a:t>
            </a:r>
            <a:r>
              <a:rPr sz="2000" i="0" dirty="0">
                <a:latin typeface="Gilroy Light" pitchFamily="2" charset="77"/>
              </a:rPr>
              <a:t> </a:t>
            </a:r>
            <a:r>
              <a:rPr sz="2000" i="0" dirty="0" err="1">
                <a:latin typeface="Gilroy Light" pitchFamily="2" charset="77"/>
              </a:rPr>
              <a:t>ощутимых</a:t>
            </a:r>
            <a:r>
              <a:rPr sz="2000" i="0" dirty="0">
                <a:latin typeface="Gilroy Light" pitchFamily="2" charset="77"/>
              </a:rPr>
              <a:t> </a:t>
            </a:r>
            <a:r>
              <a:rPr sz="2000" i="0" dirty="0" err="1">
                <a:latin typeface="Gilroy Light" pitchFamily="2" charset="77"/>
              </a:rPr>
              <a:t>результатов</a:t>
            </a:r>
            <a:r>
              <a:rPr lang="ru-RU" sz="2000" i="0" dirty="0">
                <a:latin typeface="Gilroy Light" pitchFamily="2" charset="77"/>
              </a:rPr>
              <a:t>.</a:t>
            </a:r>
            <a:endParaRPr sz="2000" i="0" dirty="0">
              <a:latin typeface="Gilroy Light" pitchFamily="2" charset="77"/>
            </a:endParaRPr>
          </a:p>
        </p:txBody>
      </p:sp>
      <p:sp>
        <p:nvSpPr>
          <p:cNvPr id="164" name="TextBox 12"/>
          <p:cNvSpPr txBox="1"/>
          <p:nvPr/>
        </p:nvSpPr>
        <p:spPr>
          <a:xfrm>
            <a:off x="323205" y="4527895"/>
            <a:ext cx="5564009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400">
                <a:latin typeface="Evolventa"/>
                <a:ea typeface="Evolventa"/>
                <a:cs typeface="Evolventa"/>
                <a:sym typeface="Evolventa"/>
              </a:defRPr>
            </a:pPr>
            <a:r>
              <a:rPr dirty="0" err="1">
                <a:solidFill>
                  <a:schemeClr val="bg1"/>
                </a:solidFill>
                <a:latin typeface="Gilroy Light" pitchFamily="2" charset="77"/>
              </a:rPr>
              <a:t>Вступительное</a:t>
            </a:r>
            <a:r>
              <a:rPr dirty="0">
                <a:solidFill>
                  <a:schemeClr val="bg1"/>
                </a:solidFill>
                <a:latin typeface="Gilroy Light" pitchFamily="2" charset="77"/>
              </a:rPr>
              <a:t> </a:t>
            </a:r>
            <a:r>
              <a:rPr dirty="0" err="1">
                <a:solidFill>
                  <a:schemeClr val="bg1"/>
                </a:solidFill>
                <a:latin typeface="Gilroy Light" pitchFamily="2" charset="77"/>
              </a:rPr>
              <a:t>слово</a:t>
            </a:r>
            <a:r>
              <a:rPr dirty="0">
                <a:solidFill>
                  <a:schemeClr val="bg1"/>
                </a:solidFill>
                <a:latin typeface="Gilroy Light" pitchFamily="2" charset="77"/>
              </a:rPr>
              <a:t> </a:t>
            </a:r>
            <a:r>
              <a:rPr dirty="0" err="1">
                <a:solidFill>
                  <a:schemeClr val="bg1"/>
                </a:solidFill>
                <a:latin typeface="Gilroy Light" pitchFamily="2" charset="77"/>
              </a:rPr>
              <a:t>Президента</a:t>
            </a:r>
            <a:r>
              <a:rPr dirty="0">
                <a:solidFill>
                  <a:schemeClr val="bg1"/>
                </a:solidFill>
                <a:latin typeface="Gilroy Light" pitchFamily="2" charset="77"/>
              </a:rPr>
              <a:t> РФ </a:t>
            </a:r>
            <a:r>
              <a:rPr dirty="0" err="1">
                <a:solidFill>
                  <a:schemeClr val="bg1"/>
                </a:solidFill>
                <a:latin typeface="Gilroy Light" pitchFamily="2" charset="77"/>
              </a:rPr>
              <a:t>В.В.Путина</a:t>
            </a:r>
            <a:r>
              <a:rPr dirty="0">
                <a:solidFill>
                  <a:schemeClr val="bg1"/>
                </a:solidFill>
                <a:latin typeface="Gilroy Light" pitchFamily="2" charset="77"/>
              </a:rPr>
              <a:t> </a:t>
            </a:r>
          </a:p>
          <a:p>
            <a:pPr>
              <a:defRPr sz="1400">
                <a:latin typeface="Evolventa"/>
                <a:ea typeface="Evolventa"/>
                <a:cs typeface="Evolventa"/>
                <a:sym typeface="Evolventa"/>
              </a:defRPr>
            </a:pPr>
            <a:r>
              <a:rPr dirty="0" err="1">
                <a:solidFill>
                  <a:schemeClr val="bg1"/>
                </a:solidFill>
                <a:latin typeface="Gilroy Light" pitchFamily="2" charset="77"/>
              </a:rPr>
              <a:t>участникам</a:t>
            </a:r>
            <a:r>
              <a:rPr dirty="0">
                <a:solidFill>
                  <a:schemeClr val="bg1"/>
                </a:solidFill>
                <a:latin typeface="Gilroy Light" pitchFamily="2" charset="77"/>
              </a:rPr>
              <a:t> </a:t>
            </a:r>
            <a:r>
              <a:rPr dirty="0" err="1">
                <a:solidFill>
                  <a:schemeClr val="bg1"/>
                </a:solidFill>
                <a:latin typeface="Gilroy Light" pitchFamily="2" charset="77"/>
              </a:rPr>
              <a:t>и</a:t>
            </a:r>
            <a:r>
              <a:rPr dirty="0">
                <a:solidFill>
                  <a:schemeClr val="bg1"/>
                </a:solidFill>
                <a:latin typeface="Gilroy Light" pitchFamily="2" charset="77"/>
              </a:rPr>
              <a:t> </a:t>
            </a:r>
            <a:r>
              <a:rPr dirty="0" err="1">
                <a:solidFill>
                  <a:schemeClr val="bg1"/>
                </a:solidFill>
                <a:latin typeface="Gilroy Light" pitchFamily="2" charset="77"/>
              </a:rPr>
              <a:t>гостям</a:t>
            </a:r>
            <a:r>
              <a:rPr dirty="0">
                <a:solidFill>
                  <a:schemeClr val="bg1"/>
                </a:solidFill>
                <a:latin typeface="Gilroy Light" pitchFamily="2" charset="77"/>
              </a:rPr>
              <a:t> </a:t>
            </a:r>
            <a:r>
              <a:rPr dirty="0" err="1">
                <a:solidFill>
                  <a:schemeClr val="bg1"/>
                </a:solidFill>
                <a:latin typeface="Gilroy Light" pitchFamily="2" charset="77"/>
              </a:rPr>
              <a:t>Всероссийского</a:t>
            </a:r>
            <a:r>
              <a:rPr dirty="0">
                <a:solidFill>
                  <a:schemeClr val="bg1"/>
                </a:solidFill>
                <a:latin typeface="Gilroy Light" pitchFamily="2" charset="77"/>
              </a:rPr>
              <a:t> </a:t>
            </a:r>
            <a:r>
              <a:rPr dirty="0" err="1">
                <a:solidFill>
                  <a:schemeClr val="bg1"/>
                </a:solidFill>
                <a:latin typeface="Gilroy Light" pitchFamily="2" charset="77"/>
              </a:rPr>
              <a:t>форума</a:t>
            </a:r>
            <a:r>
              <a:rPr dirty="0">
                <a:solidFill>
                  <a:schemeClr val="bg1"/>
                </a:solidFill>
                <a:latin typeface="Gilroy Light" pitchFamily="2" charset="77"/>
              </a:rPr>
              <a:t> </a:t>
            </a:r>
            <a:endParaRPr lang="ru-RU" dirty="0">
              <a:solidFill>
                <a:schemeClr val="bg1"/>
              </a:solidFill>
              <a:latin typeface="Gilroy Light" pitchFamily="2" charset="77"/>
            </a:endParaRPr>
          </a:p>
          <a:p>
            <a:pPr>
              <a:defRPr sz="1400">
                <a:latin typeface="Evolventa"/>
                <a:ea typeface="Evolventa"/>
                <a:cs typeface="Evolventa"/>
                <a:sym typeface="Evolventa"/>
              </a:defRPr>
            </a:pPr>
            <a:r>
              <a:rPr dirty="0">
                <a:solidFill>
                  <a:schemeClr val="bg1"/>
                </a:solidFill>
                <a:latin typeface="Gilroy Light" pitchFamily="2" charset="77"/>
              </a:rPr>
              <a:t>«</a:t>
            </a:r>
            <a:r>
              <a:rPr dirty="0" err="1">
                <a:solidFill>
                  <a:schemeClr val="bg1"/>
                </a:solidFill>
                <a:latin typeface="Gilroy Light" pitchFamily="2" charset="77"/>
              </a:rPr>
              <a:t>Здоровье</a:t>
            </a:r>
            <a:r>
              <a:rPr dirty="0">
                <a:solidFill>
                  <a:schemeClr val="bg1"/>
                </a:solidFill>
                <a:latin typeface="Gilroy Light" pitchFamily="2" charset="77"/>
              </a:rPr>
              <a:t> </a:t>
            </a:r>
            <a:r>
              <a:rPr dirty="0" err="1">
                <a:solidFill>
                  <a:schemeClr val="bg1"/>
                </a:solidFill>
                <a:latin typeface="Gilroy Light" pitchFamily="2" charset="77"/>
              </a:rPr>
              <a:t>нации</a:t>
            </a:r>
            <a:r>
              <a:rPr dirty="0">
                <a:solidFill>
                  <a:schemeClr val="bg1"/>
                </a:solidFill>
                <a:latin typeface="Gilroy Light" pitchFamily="2" charset="77"/>
              </a:rPr>
              <a:t> – </a:t>
            </a:r>
            <a:r>
              <a:rPr dirty="0" err="1">
                <a:solidFill>
                  <a:schemeClr val="bg1"/>
                </a:solidFill>
                <a:latin typeface="Gilroy Light" pitchFamily="2" charset="77"/>
              </a:rPr>
              <a:t>основа</a:t>
            </a:r>
            <a:r>
              <a:rPr dirty="0">
                <a:solidFill>
                  <a:schemeClr val="bg1"/>
                </a:solidFill>
                <a:latin typeface="Gilroy Light" pitchFamily="2" charset="77"/>
              </a:rPr>
              <a:t> </a:t>
            </a:r>
            <a:r>
              <a:rPr dirty="0" err="1">
                <a:solidFill>
                  <a:schemeClr val="bg1"/>
                </a:solidFill>
                <a:latin typeface="Gilroy Light" pitchFamily="2" charset="77"/>
              </a:rPr>
              <a:t>процветания</a:t>
            </a:r>
            <a:r>
              <a:rPr dirty="0">
                <a:solidFill>
                  <a:schemeClr val="bg1"/>
                </a:solidFill>
                <a:latin typeface="Gilroy Light" pitchFamily="2" charset="77"/>
              </a:rPr>
              <a:t> </a:t>
            </a:r>
            <a:r>
              <a:rPr dirty="0" err="1">
                <a:solidFill>
                  <a:schemeClr val="bg1"/>
                </a:solidFill>
                <a:latin typeface="Gilroy Light" pitchFamily="2" charset="77"/>
              </a:rPr>
              <a:t>России</a:t>
            </a:r>
            <a:r>
              <a:rPr dirty="0">
                <a:solidFill>
                  <a:schemeClr val="bg1"/>
                </a:solidFill>
                <a:latin typeface="Gilroy Light" pitchFamily="2" charset="77"/>
              </a:rPr>
              <a:t>» </a:t>
            </a:r>
            <a:r>
              <a:rPr dirty="0" err="1">
                <a:solidFill>
                  <a:schemeClr val="bg1"/>
                </a:solidFill>
                <a:latin typeface="Gilroy Light" pitchFamily="2" charset="77"/>
              </a:rPr>
              <a:t>от</a:t>
            </a:r>
            <a:r>
              <a:rPr dirty="0">
                <a:solidFill>
                  <a:schemeClr val="bg1"/>
                </a:solidFill>
                <a:latin typeface="Gilroy Light" pitchFamily="2" charset="77"/>
              </a:rPr>
              <a:t> 11.03.2022</a:t>
            </a:r>
          </a:p>
        </p:txBody>
      </p:sp>
    </p:spTree>
    <p:extLst>
      <p:ext uri="{BB962C8B-B14F-4D97-AF65-F5344CB8AC3E}">
        <p14:creationId xmlns:p14="http://schemas.microsoft.com/office/powerpoint/2010/main" val="4961448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46C8C62-960A-4DFF-89BB-8853F0A04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9577" y="-350647"/>
            <a:ext cx="10847206" cy="723147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Rectangle 16"/>
          <p:cNvSpPr/>
          <p:nvPr/>
        </p:nvSpPr>
        <p:spPr>
          <a:xfrm>
            <a:off x="7800943" y="-350647"/>
            <a:ext cx="10828422" cy="8800074"/>
          </a:xfrm>
          <a:prstGeom prst="rect">
            <a:avLst/>
          </a:prstGeom>
          <a:solidFill>
            <a:srgbClr val="E4D2D6">
              <a:alpha val="69000"/>
            </a:srgbClr>
          </a:solidFill>
          <a:ln w="12700">
            <a:miter lim="400000"/>
          </a:ln>
          <a:effectLst>
            <a:softEdge rad="635000"/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7" name="Picture 7" descr="Picture 7">
            <a:extLst>
              <a:ext uri="{FF2B5EF4-FFF2-40B4-BE49-F238E27FC236}">
                <a16:creationId xmlns="" xmlns:a16="http://schemas.microsoft.com/office/drawing/2014/main" id="{9FE4D884-E2F5-4E8E-2D65-8BF44CFFD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8150" y="4192840"/>
            <a:ext cx="371836" cy="40307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Прямоугольник 7"/>
          <p:cNvSpPr/>
          <p:nvPr/>
        </p:nvSpPr>
        <p:spPr>
          <a:xfrm>
            <a:off x="9249938" y="4203027"/>
            <a:ext cx="195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</a:t>
            </a:r>
            <a:r>
              <a:rPr lang="en-US" dirty="0">
                <a:latin typeface="Gilroy Light" panose="00000400000000000000" charset="-52"/>
              </a:rPr>
              <a:t>uventa-spb.info</a:t>
            </a:r>
            <a:endParaRPr lang="ru-RU" dirty="0"/>
          </a:p>
        </p:txBody>
      </p:sp>
      <p:pic>
        <p:nvPicPr>
          <p:cNvPr id="9" name="Рисунок 17" descr="Рисунок 17">
            <a:extLst>
              <a:ext uri="{FF2B5EF4-FFF2-40B4-BE49-F238E27FC236}">
                <a16:creationId xmlns="" xmlns:a16="http://schemas.microsoft.com/office/drawing/2014/main" id="{610ECBF6-485B-4F52-9135-6194C8CBF0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9575" y="4677174"/>
            <a:ext cx="438900" cy="4389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Прямоугольник 9"/>
          <p:cNvSpPr/>
          <p:nvPr/>
        </p:nvSpPr>
        <p:spPr>
          <a:xfrm>
            <a:off x="9258390" y="4645743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Gilroy Light" panose="00000400000000000000" charset="-52"/>
              </a:rPr>
              <a:t>juventaspb</a:t>
            </a:r>
            <a:endParaRPr lang="en-US" dirty="0">
              <a:latin typeface="Gilroy Light" panose="00000400000000000000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34161" y="5115803"/>
            <a:ext cx="1643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Gilroy Light" panose="00000400000000000000" charset="-52"/>
              </a:rPr>
              <a:t>gkdc_juventa</a:t>
            </a:r>
            <a:endParaRPr lang="en-US" dirty="0">
              <a:latin typeface="Gilroy Light" panose="00000400000000000000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15121" y="3265088"/>
            <a:ext cx="2823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Gilroy Light" panose="00000400000000000000" charset="-52"/>
              </a:rPr>
              <a:t>dr.ippolitova@gmail.com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249938" y="3748643"/>
            <a:ext cx="1994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Gilroy Light" panose="00000400000000000000" charset="-52"/>
              </a:rPr>
              <a:t>8 (812) 644-57-57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727422" y="1141120"/>
            <a:ext cx="292375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dirty="0">
                <a:latin typeface="Gilroy ExtraBold" panose="00000900000000000000" charset="-52"/>
              </a:rPr>
              <a:t>МЫ ГОТОВЫ </a:t>
            </a:r>
          </a:p>
          <a:p>
            <a:r>
              <a:rPr lang="ru-RU" sz="3500" dirty="0">
                <a:latin typeface="Gilroy ExtraBold" panose="00000900000000000000" charset="-52"/>
              </a:rPr>
              <a:t>ДЕЛИТЬСЯ </a:t>
            </a:r>
          </a:p>
          <a:p>
            <a:r>
              <a:rPr lang="ru-RU" sz="3500" dirty="0">
                <a:latin typeface="Gilroy ExtraBold" panose="00000900000000000000" charset="-52"/>
              </a:rPr>
              <a:t>ОПЫТОМ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9CAD3FC-99E1-4891-856E-D92E0B196F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343" y="2958393"/>
            <a:ext cx="934580" cy="97633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CA93519-C5AA-407C-9649-3DED2369AB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954" y="3453113"/>
            <a:ext cx="934580" cy="93458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6E14DBB-2B47-4F79-B2DD-7B4F672FF2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29" y="4894804"/>
            <a:ext cx="923001" cy="923001"/>
          </a:xfrm>
          <a:prstGeom prst="rect">
            <a:avLst/>
          </a:prstGeom>
        </p:spPr>
      </p:pic>
      <p:sp>
        <p:nvSpPr>
          <p:cNvPr id="16" name="Прямоугольник">
            <a:extLst>
              <a:ext uri="{FF2B5EF4-FFF2-40B4-BE49-F238E27FC236}">
                <a16:creationId xmlns="" xmlns:a16="http://schemas.microsoft.com/office/drawing/2014/main" id="{4D3FA549-9751-42ED-244B-172C78649E28}"/>
              </a:ext>
            </a:extLst>
          </p:cNvPr>
          <p:cNvSpPr/>
          <p:nvPr/>
        </p:nvSpPr>
        <p:spPr>
          <a:xfrm rot="16200000" flipV="1">
            <a:off x="4822193" y="3254316"/>
            <a:ext cx="6905346" cy="371835"/>
          </a:xfrm>
          <a:prstGeom prst="rect">
            <a:avLst/>
          </a:prstGeom>
          <a:solidFill>
            <a:srgbClr val="91596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62662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">
            <a:extLst>
              <a:ext uri="{FF2B5EF4-FFF2-40B4-BE49-F238E27FC236}">
                <a16:creationId xmlns="" xmlns:a16="http://schemas.microsoft.com/office/drawing/2014/main" id="{3319BB7B-C0CB-A5DE-56CC-BD4E391D8514}"/>
              </a:ext>
            </a:extLst>
          </p:cNvPr>
          <p:cNvSpPr/>
          <p:nvPr/>
        </p:nvSpPr>
        <p:spPr>
          <a:xfrm>
            <a:off x="-73659" y="4162319"/>
            <a:ext cx="12715805" cy="1190855"/>
          </a:xfrm>
          <a:prstGeom prst="rect">
            <a:avLst/>
          </a:prstGeom>
          <a:solidFill>
            <a:srgbClr val="91596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3" name="TextBox 12"/>
          <p:cNvSpPr txBox="1"/>
          <p:nvPr/>
        </p:nvSpPr>
        <p:spPr>
          <a:xfrm>
            <a:off x="1454063" y="4544168"/>
            <a:ext cx="9660360" cy="477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3700"/>
              </a:lnSpc>
              <a:defRPr sz="2600" spc="125">
                <a:latin typeface="Evolventa"/>
                <a:ea typeface="Evolventa"/>
                <a:cs typeface="Evolventa"/>
                <a:sym typeface="Evolventa"/>
              </a:defRPr>
            </a:lvl1pPr>
          </a:lstStyle>
          <a:p>
            <a:pPr algn="ctr"/>
            <a:r>
              <a:rPr lang="ru-RU" sz="3600" b="1" dirty="0">
                <a:solidFill>
                  <a:schemeClr val="bg1"/>
                </a:solidFill>
                <a:latin typeface="Gilroy ExtraBold" pitchFamily="2" charset="77"/>
              </a:rPr>
              <a:t>ЗДОРОВЫЕ ПОДРОСТКИ НА ВЕС ЗОЛОТА</a:t>
            </a:r>
            <a:endParaRPr sz="3600" b="1" dirty="0">
              <a:solidFill>
                <a:schemeClr val="bg1"/>
              </a:solidFill>
              <a:latin typeface="Gilroy ExtraBold" pitchFamily="2" charset="77"/>
            </a:endParaRPr>
          </a:p>
        </p:txBody>
      </p:sp>
      <p:sp>
        <p:nvSpPr>
          <p:cNvPr id="174" name="TextBox 13"/>
          <p:cNvSpPr txBox="1"/>
          <p:nvPr/>
        </p:nvSpPr>
        <p:spPr>
          <a:xfrm>
            <a:off x="8357295" y="685171"/>
            <a:ext cx="1127920" cy="220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1800"/>
              </a:lnSpc>
              <a:defRPr sz="1300">
                <a:latin typeface="Evolventa"/>
                <a:ea typeface="Evolventa"/>
                <a:cs typeface="Evolventa"/>
                <a:sym typeface="Evolventa"/>
              </a:defRPr>
            </a:lvl1pPr>
          </a:lstStyle>
          <a:p>
            <a:endParaRPr dirty="0"/>
          </a:p>
        </p:txBody>
      </p:sp>
      <p:sp>
        <p:nvSpPr>
          <p:cNvPr id="176" name="TextBox 15"/>
          <p:cNvSpPr txBox="1"/>
          <p:nvPr/>
        </p:nvSpPr>
        <p:spPr>
          <a:xfrm>
            <a:off x="623736" y="2366239"/>
            <a:ext cx="1706870" cy="97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900"/>
              </a:lnSpc>
              <a:defRPr sz="1500" spc="31">
                <a:latin typeface="Evolventa Bold"/>
                <a:ea typeface="Evolventa Bold"/>
                <a:cs typeface="Evolventa Bold"/>
                <a:sym typeface="Evolventa Bold"/>
              </a:defRPr>
            </a:pPr>
            <a:r>
              <a:rPr dirty="0" err="1">
                <a:latin typeface="Gilroy Light" pitchFamily="2" charset="77"/>
              </a:rPr>
              <a:t>Снижение</a:t>
            </a:r>
            <a:r>
              <a:rPr dirty="0">
                <a:latin typeface="Gilroy Light" pitchFamily="2" charset="77"/>
              </a:rPr>
              <a:t> </a:t>
            </a:r>
            <a:endParaRPr lang="ru-RU" dirty="0">
              <a:latin typeface="Gilroy Light" pitchFamily="2" charset="77"/>
            </a:endParaRPr>
          </a:p>
          <a:p>
            <a:pPr>
              <a:lnSpc>
                <a:spcPts val="1900"/>
              </a:lnSpc>
              <a:defRPr sz="1500" spc="31">
                <a:latin typeface="Evolventa Bold"/>
                <a:ea typeface="Evolventa Bold"/>
                <a:cs typeface="Evolventa Bold"/>
                <a:sym typeface="Evolventa Bold"/>
              </a:defRPr>
            </a:pPr>
            <a:r>
              <a:rPr dirty="0" err="1">
                <a:latin typeface="Gilroy Light" pitchFamily="2" charset="77"/>
              </a:rPr>
              <a:t>уровня</a:t>
            </a:r>
            <a:r>
              <a:rPr dirty="0">
                <a:latin typeface="Gilroy Light" pitchFamily="2" charset="77"/>
              </a:rPr>
              <a:t> СКР </a:t>
            </a:r>
          </a:p>
          <a:p>
            <a:pPr>
              <a:lnSpc>
                <a:spcPts val="1900"/>
              </a:lnSpc>
              <a:defRPr sz="1500" spc="31">
                <a:latin typeface="Evolventa"/>
                <a:ea typeface="Evolventa"/>
                <a:cs typeface="Evolventa"/>
                <a:sym typeface="Evolventa"/>
              </a:defRPr>
            </a:pPr>
            <a:r>
              <a:rPr smtClean="0">
                <a:latin typeface="Gilroy Light" pitchFamily="2" charset="77"/>
              </a:rPr>
              <a:t>до</a:t>
            </a:r>
            <a:r>
              <a:rPr dirty="0" smtClean="0">
                <a:latin typeface="Gilroy Light" pitchFamily="2" charset="77"/>
              </a:rPr>
              <a:t> </a:t>
            </a:r>
            <a:r>
              <a:rPr dirty="0">
                <a:latin typeface="Gilroy Light" pitchFamily="2" charset="77"/>
              </a:rPr>
              <a:t>1,5 </a:t>
            </a:r>
            <a:r>
              <a:rPr dirty="0" err="1">
                <a:latin typeface="Gilroy Light" pitchFamily="2" charset="77"/>
              </a:rPr>
              <a:t>на</a:t>
            </a:r>
            <a:r>
              <a:rPr dirty="0">
                <a:latin typeface="Gilroy Light" pitchFamily="2" charset="77"/>
              </a:rPr>
              <a:t> </a:t>
            </a:r>
            <a:r>
              <a:rPr dirty="0" err="1">
                <a:latin typeface="Gilroy Light" pitchFamily="2" charset="77"/>
              </a:rPr>
              <a:t>одну</a:t>
            </a:r>
            <a:r>
              <a:rPr dirty="0">
                <a:latin typeface="Gilroy Light" pitchFamily="2" charset="77"/>
              </a:rPr>
              <a:t> </a:t>
            </a:r>
            <a:r>
              <a:rPr dirty="0" err="1">
                <a:latin typeface="Gilroy Light" pitchFamily="2" charset="77"/>
              </a:rPr>
              <a:t>женщину</a:t>
            </a:r>
            <a:r>
              <a:rPr dirty="0">
                <a:latin typeface="Gilroy Light" pitchFamily="2" charset="77"/>
              </a:rPr>
              <a:t> </a:t>
            </a:r>
          </a:p>
        </p:txBody>
      </p:sp>
      <p:sp>
        <p:nvSpPr>
          <p:cNvPr id="177" name="TextBox 16"/>
          <p:cNvSpPr txBox="1"/>
          <p:nvPr/>
        </p:nvSpPr>
        <p:spPr>
          <a:xfrm>
            <a:off x="2817514" y="2292903"/>
            <a:ext cx="2411309" cy="1057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100"/>
              </a:lnSpc>
              <a:defRPr sz="1500" spc="31">
                <a:latin typeface="Evolventa"/>
                <a:ea typeface="Evolventa"/>
                <a:cs typeface="Evolventa"/>
                <a:sym typeface="Evolventa"/>
              </a:defRPr>
            </a:pPr>
            <a:r>
              <a:rPr dirty="0" err="1">
                <a:latin typeface="Gilroy Light" pitchFamily="2" charset="77"/>
              </a:rPr>
              <a:t>Смещение</a:t>
            </a:r>
            <a:r>
              <a:rPr dirty="0">
                <a:latin typeface="Gilroy Light" pitchFamily="2" charset="77"/>
              </a:rPr>
              <a:t> </a:t>
            </a:r>
            <a:endParaRPr lang="ru-RU" dirty="0">
              <a:latin typeface="Gilroy Light" pitchFamily="2" charset="77"/>
            </a:endParaRPr>
          </a:p>
          <a:p>
            <a:pPr>
              <a:lnSpc>
                <a:spcPts val="2100"/>
              </a:lnSpc>
              <a:defRPr sz="1500" spc="31">
                <a:latin typeface="Evolventa"/>
                <a:ea typeface="Evolventa"/>
                <a:cs typeface="Evolventa"/>
                <a:sym typeface="Evolventa"/>
              </a:defRPr>
            </a:pPr>
            <a:r>
              <a:rPr dirty="0" err="1">
                <a:latin typeface="Gilroy Light" pitchFamily="2" charset="77"/>
              </a:rPr>
              <a:t>возрастного</a:t>
            </a:r>
            <a:r>
              <a:rPr dirty="0">
                <a:latin typeface="Gilroy Light" pitchFamily="2" charset="77"/>
              </a:rPr>
              <a:t> </a:t>
            </a:r>
            <a:r>
              <a:rPr dirty="0" err="1">
                <a:latin typeface="Gilroy Light" pitchFamily="2" charset="77"/>
              </a:rPr>
              <a:t>пика</a:t>
            </a:r>
            <a:r>
              <a:rPr lang="ru-RU" dirty="0">
                <a:latin typeface="Gilroy Light" pitchFamily="2" charset="77"/>
              </a:rPr>
              <a:t> </a:t>
            </a:r>
            <a:r>
              <a:rPr dirty="0" err="1">
                <a:latin typeface="Gilroy Light" pitchFamily="2" charset="77"/>
              </a:rPr>
              <a:t>рождаемости</a:t>
            </a:r>
            <a:r>
              <a:rPr dirty="0">
                <a:latin typeface="Gilroy Light" pitchFamily="2" charset="77"/>
              </a:rPr>
              <a:t> </a:t>
            </a:r>
            <a:endParaRPr lang="ru-RU" dirty="0">
              <a:latin typeface="Gilroy Light" pitchFamily="2" charset="77"/>
            </a:endParaRPr>
          </a:p>
          <a:p>
            <a:pPr>
              <a:lnSpc>
                <a:spcPts val="2100"/>
              </a:lnSpc>
              <a:defRPr sz="1500" spc="31">
                <a:latin typeface="Evolventa"/>
                <a:ea typeface="Evolventa"/>
                <a:cs typeface="Evolventa"/>
                <a:sym typeface="Evolventa"/>
              </a:defRPr>
            </a:pPr>
            <a:r>
              <a:rPr lang="ru-RU" dirty="0">
                <a:latin typeface="Gilroy Light" pitchFamily="2" charset="77"/>
              </a:rPr>
              <a:t> </a:t>
            </a:r>
            <a:r>
              <a:rPr dirty="0">
                <a:latin typeface="Gilroy Light" pitchFamily="2" charset="77"/>
              </a:rPr>
              <a:t>с 24-25 </a:t>
            </a:r>
            <a:r>
              <a:rPr dirty="0" err="1">
                <a:latin typeface="Gilroy Light" pitchFamily="2" charset="77"/>
              </a:rPr>
              <a:t>лет</a:t>
            </a:r>
            <a:r>
              <a:rPr dirty="0">
                <a:latin typeface="Gilroy Light" pitchFamily="2" charset="77"/>
              </a:rPr>
              <a:t> </a:t>
            </a:r>
            <a:r>
              <a:rPr dirty="0" err="1">
                <a:latin typeface="Gilroy Light" pitchFamily="2" charset="77"/>
              </a:rPr>
              <a:t>до</a:t>
            </a:r>
            <a:r>
              <a:rPr dirty="0">
                <a:latin typeface="Gilroy Light" pitchFamily="2" charset="77"/>
              </a:rPr>
              <a:t> 27-29 </a:t>
            </a:r>
            <a:r>
              <a:rPr dirty="0" err="1">
                <a:latin typeface="Gilroy Light" pitchFamily="2" charset="77"/>
              </a:rPr>
              <a:t>лет</a:t>
            </a:r>
            <a:r>
              <a:rPr dirty="0">
                <a:latin typeface="Gilroy Light" pitchFamily="2" charset="77"/>
              </a:rPr>
              <a:t> </a:t>
            </a:r>
          </a:p>
        </p:txBody>
      </p:sp>
      <p:sp>
        <p:nvSpPr>
          <p:cNvPr id="178" name="TextBox 17"/>
          <p:cNvSpPr txBox="1"/>
          <p:nvPr/>
        </p:nvSpPr>
        <p:spPr>
          <a:xfrm>
            <a:off x="3987555" y="6915202"/>
            <a:ext cx="4214148" cy="257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100"/>
              </a:lnSpc>
              <a:defRPr sz="1500" spc="31">
                <a:latin typeface="Evolventa"/>
                <a:ea typeface="Evolventa"/>
                <a:cs typeface="Evolventa"/>
                <a:sym typeface="Evolventa"/>
              </a:defRPr>
            </a:lvl1pPr>
          </a:lstStyle>
          <a:p>
            <a:r>
              <a:t> </a:t>
            </a:r>
          </a:p>
        </p:txBody>
      </p:sp>
      <p:sp>
        <p:nvSpPr>
          <p:cNvPr id="179" name="TextBox 18"/>
          <p:cNvSpPr txBox="1"/>
          <p:nvPr/>
        </p:nvSpPr>
        <p:spPr>
          <a:xfrm>
            <a:off x="7791216" y="7038103"/>
            <a:ext cx="3936802" cy="257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100"/>
              </a:lnSpc>
              <a:defRPr sz="1500" spc="31">
                <a:latin typeface="Evolventa Bold"/>
                <a:ea typeface="Evolventa Bold"/>
                <a:cs typeface="Evolventa Bold"/>
                <a:sym typeface="Evolventa Bold"/>
              </a:defRPr>
            </a:lvl1pPr>
          </a:lstStyle>
          <a:p>
            <a:r>
              <a:t> </a:t>
            </a:r>
          </a:p>
        </p:txBody>
      </p:sp>
      <p:sp>
        <p:nvSpPr>
          <p:cNvPr id="36" name="TextBox 16">
            <a:extLst>
              <a:ext uri="{FF2B5EF4-FFF2-40B4-BE49-F238E27FC236}">
                <a16:creationId xmlns="" xmlns:a16="http://schemas.microsoft.com/office/drawing/2014/main" id="{76274AEB-A071-E3CD-F313-FC82FEBBFB01}"/>
              </a:ext>
            </a:extLst>
          </p:cNvPr>
          <p:cNvSpPr txBox="1"/>
          <p:nvPr/>
        </p:nvSpPr>
        <p:spPr>
          <a:xfrm>
            <a:off x="6015700" y="2244706"/>
            <a:ext cx="2186003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100"/>
              </a:lnSpc>
              <a:defRPr sz="1500" spc="31">
                <a:latin typeface="Evolventa"/>
                <a:ea typeface="Evolventa"/>
                <a:cs typeface="Evolventa"/>
                <a:sym typeface="Evolventa"/>
              </a:defRPr>
            </a:pPr>
            <a:r>
              <a:rPr lang="ru-RU" dirty="0">
                <a:latin typeface="Gilroy Light" pitchFamily="2" charset="77"/>
              </a:rPr>
              <a:t>Снижение численности женщин фертильного возраста на 12,9</a:t>
            </a:r>
            <a:r>
              <a:rPr lang="en-US" dirty="0">
                <a:latin typeface="Gilroy Light" pitchFamily="2" charset="77"/>
              </a:rPr>
              <a:t>% </a:t>
            </a:r>
            <a:r>
              <a:rPr lang="ru-RU" dirty="0">
                <a:latin typeface="Gilroy Light" pitchFamily="2" charset="77"/>
              </a:rPr>
              <a:t>за 20 лет</a:t>
            </a:r>
            <a:endParaRPr dirty="0">
              <a:latin typeface="Gilroy Light" pitchFamily="2" charset="77"/>
            </a:endParaRPr>
          </a:p>
        </p:txBody>
      </p:sp>
      <p:sp>
        <p:nvSpPr>
          <p:cNvPr id="37" name="TextBox 12">
            <a:extLst>
              <a:ext uri="{FF2B5EF4-FFF2-40B4-BE49-F238E27FC236}">
                <a16:creationId xmlns="" xmlns:a16="http://schemas.microsoft.com/office/drawing/2014/main" id="{A9AAC87F-0AF7-125B-0253-470ADCF1E803}"/>
              </a:ext>
            </a:extLst>
          </p:cNvPr>
          <p:cNvSpPr txBox="1"/>
          <p:nvPr/>
        </p:nvSpPr>
        <p:spPr>
          <a:xfrm>
            <a:off x="-194356" y="1567160"/>
            <a:ext cx="2612048" cy="579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3700"/>
              </a:lnSpc>
              <a:defRPr sz="2600" spc="125">
                <a:latin typeface="Evolventa"/>
                <a:ea typeface="Evolventa"/>
                <a:cs typeface="Evolventa"/>
                <a:sym typeface="Evolventa"/>
              </a:defRPr>
            </a:lvl1pPr>
          </a:lstStyle>
          <a:p>
            <a:pPr algn="ctr"/>
            <a:r>
              <a:rPr lang="ru-RU" sz="6600" b="1" dirty="0">
                <a:latin typeface="Gilroy ExtraBold" pitchFamily="2" charset="77"/>
              </a:rPr>
              <a:t>1</a:t>
            </a:r>
            <a:r>
              <a:rPr lang="en-US" sz="6600" b="1" dirty="0">
                <a:latin typeface="Gilroy ExtraBold" pitchFamily="2" charset="77"/>
              </a:rPr>
              <a:t>,5</a:t>
            </a:r>
            <a:endParaRPr sz="6600" b="1" dirty="0">
              <a:latin typeface="Gilroy ExtraBold" pitchFamily="2" charset="77"/>
            </a:endParaRPr>
          </a:p>
        </p:txBody>
      </p:sp>
      <p:sp>
        <p:nvSpPr>
          <p:cNvPr id="38" name="TextBox 12">
            <a:extLst>
              <a:ext uri="{FF2B5EF4-FFF2-40B4-BE49-F238E27FC236}">
                <a16:creationId xmlns="" xmlns:a16="http://schemas.microsoft.com/office/drawing/2014/main" id="{EA56429C-6772-B7FC-1B46-57FF67DDFD4A}"/>
              </a:ext>
            </a:extLst>
          </p:cNvPr>
          <p:cNvSpPr txBox="1"/>
          <p:nvPr/>
        </p:nvSpPr>
        <p:spPr>
          <a:xfrm>
            <a:off x="2602684" y="1563729"/>
            <a:ext cx="2733762" cy="6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3700"/>
              </a:lnSpc>
              <a:defRPr sz="2600" spc="125">
                <a:latin typeface="Evolventa"/>
                <a:ea typeface="Evolventa"/>
                <a:cs typeface="Evolventa"/>
                <a:sym typeface="Evolventa"/>
              </a:defRPr>
            </a:lvl1pPr>
          </a:lstStyle>
          <a:p>
            <a:pPr algn="ctr"/>
            <a:r>
              <a:rPr lang="en-US" sz="6600" b="1" dirty="0">
                <a:latin typeface="Gilroy ExtraBold" pitchFamily="2" charset="77"/>
              </a:rPr>
              <a:t>27-29</a:t>
            </a:r>
            <a:endParaRPr sz="6600" b="1" dirty="0">
              <a:latin typeface="Gilroy ExtraBold" pitchFamily="2" charset="77"/>
            </a:endParaRPr>
          </a:p>
        </p:txBody>
      </p:sp>
      <p:sp>
        <p:nvSpPr>
          <p:cNvPr id="40" name="TextBox 12">
            <a:extLst>
              <a:ext uri="{FF2B5EF4-FFF2-40B4-BE49-F238E27FC236}">
                <a16:creationId xmlns="" xmlns:a16="http://schemas.microsoft.com/office/drawing/2014/main" id="{049A555B-5DB6-4C7C-283D-5939E169283D}"/>
              </a:ext>
            </a:extLst>
          </p:cNvPr>
          <p:cNvSpPr txBox="1"/>
          <p:nvPr/>
        </p:nvSpPr>
        <p:spPr>
          <a:xfrm>
            <a:off x="5945607" y="1554457"/>
            <a:ext cx="2743200" cy="579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3700"/>
              </a:lnSpc>
              <a:defRPr sz="2600" spc="125">
                <a:latin typeface="Evolventa"/>
                <a:ea typeface="Evolventa"/>
                <a:cs typeface="Evolventa"/>
                <a:sym typeface="Evolventa"/>
              </a:defRPr>
            </a:lvl1pPr>
          </a:lstStyle>
          <a:p>
            <a:r>
              <a:rPr lang="en-US" sz="6600" b="1" dirty="0">
                <a:latin typeface="Gilroy ExtraBold" pitchFamily="2" charset="77"/>
              </a:rPr>
              <a:t>-</a:t>
            </a:r>
            <a:r>
              <a:rPr lang="ru-RU" sz="6600" b="1" dirty="0">
                <a:latin typeface="Gilroy ExtraBold" pitchFamily="2" charset="77"/>
              </a:rPr>
              <a:t>12,9</a:t>
            </a:r>
            <a:r>
              <a:rPr lang="en-US" sz="6600" b="1" baseline="30000" dirty="0">
                <a:latin typeface="Gilroy ExtraBold" pitchFamily="2" charset="77"/>
              </a:rPr>
              <a:t>%</a:t>
            </a:r>
            <a:endParaRPr sz="6600" b="1" baseline="30000" dirty="0">
              <a:latin typeface="Gilroy ExtraBold" pitchFamily="2" charset="77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11415" y="1055834"/>
            <a:ext cx="29414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latin typeface="Gilroy ExtraBold" pitchFamily="2" charset="77"/>
              </a:rPr>
              <a:t>-36,5</a:t>
            </a:r>
            <a:r>
              <a:rPr lang="ru-RU" sz="6600" b="1" baseline="30000" dirty="0">
                <a:latin typeface="Gilroy ExtraBold" pitchFamily="2" charset="77"/>
              </a:rPr>
              <a:t>%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164619" y="2206387"/>
            <a:ext cx="22563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defRPr sz="1500" spc="31">
                <a:latin typeface="Evolventa"/>
                <a:ea typeface="Evolventa"/>
                <a:cs typeface="Evolventa"/>
                <a:sym typeface="Evolventa"/>
              </a:defRPr>
            </a:pPr>
            <a:r>
              <a:rPr lang="ru-RU" dirty="0">
                <a:latin typeface="Gilroy Light" pitchFamily="2" charset="77"/>
              </a:rPr>
              <a:t>Снижение численности  подростков на 36,5% за 20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3735" y="6047495"/>
            <a:ext cx="6096000" cy="5731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sz="1500" spc="31">
                <a:latin typeface="Evolventa"/>
                <a:ea typeface="Evolventa"/>
                <a:cs typeface="Evolventa"/>
                <a:sym typeface="Evolventa"/>
              </a:defRPr>
            </a:pPr>
            <a:r>
              <a:rPr lang="en-US" sz="500" dirty="0">
                <a:latin typeface="Gilroy Light" pitchFamily="2" charset="77"/>
              </a:rPr>
              <a:t>https://showdata.gks.ru/report/278928</a:t>
            </a:r>
          </a:p>
          <a:p>
            <a:pPr>
              <a:defRPr sz="1500" spc="31">
                <a:latin typeface="Evolventa"/>
                <a:ea typeface="Evolventa"/>
                <a:cs typeface="Evolventa"/>
                <a:sym typeface="Evolventa"/>
              </a:defRPr>
            </a:pPr>
            <a:r>
              <a:rPr lang="en-US" sz="500" dirty="0">
                <a:latin typeface="Gilroy Light" pitchFamily="2" charset="77"/>
              </a:rPr>
              <a:t>https://www.fedstat.ru/indicator/31548</a:t>
            </a:r>
          </a:p>
          <a:p>
            <a:pPr>
              <a:defRPr sz="1500" spc="31">
                <a:latin typeface="Evolventa"/>
                <a:ea typeface="Evolventa"/>
                <a:cs typeface="Evolventa"/>
                <a:sym typeface="Evolventa"/>
              </a:defRPr>
            </a:pPr>
            <a:r>
              <a:rPr lang="en-US" sz="500" dirty="0">
                <a:latin typeface="Gilroy Light" pitchFamily="2" charset="77"/>
              </a:rPr>
              <a:t>https://www.fedstat.ru/indicator/33459 </a:t>
            </a:r>
          </a:p>
          <a:p>
            <a:pPr>
              <a:lnSpc>
                <a:spcPts val="2100"/>
              </a:lnSpc>
              <a:defRPr sz="1500" spc="31">
                <a:latin typeface="Evolventa"/>
                <a:ea typeface="Evolventa"/>
                <a:cs typeface="Evolventa"/>
                <a:sym typeface="Evolventa"/>
              </a:defRPr>
            </a:pPr>
            <a:endParaRPr lang="ru-RU" dirty="0">
              <a:latin typeface="Gilroy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337312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802763" y="1645497"/>
            <a:ext cx="1166102" cy="1166102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TextBox 6"/>
          <p:cNvSpPr txBox="1"/>
          <p:nvPr/>
        </p:nvSpPr>
        <p:spPr>
          <a:xfrm>
            <a:off x="1341176" y="6207031"/>
            <a:ext cx="5903569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200"/>
              </a:lnSpc>
              <a:defRPr sz="800" spc="19">
                <a:latin typeface="Evolventa"/>
                <a:ea typeface="Evolventa"/>
                <a:cs typeface="Evolventa"/>
                <a:sym typeface="Evolventa"/>
              </a:defRPr>
            </a:pPr>
            <a:r>
              <a:rPr sz="500" dirty="0">
                <a:latin typeface="Gilroy Light" panose="00000400000000000000" charset="-52"/>
              </a:rPr>
              <a:t>https://rosstat.gov.ru/folder/12781 </a:t>
            </a:r>
          </a:p>
        </p:txBody>
      </p:sp>
      <p:pic>
        <p:nvPicPr>
          <p:cNvPr id="208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367219" y="1645497"/>
            <a:ext cx="1166102" cy="1166102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TextBox 10"/>
          <p:cNvSpPr txBox="1"/>
          <p:nvPr/>
        </p:nvSpPr>
        <p:spPr>
          <a:xfrm>
            <a:off x="1280816" y="5986181"/>
            <a:ext cx="1175446" cy="220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800"/>
              </a:lnSpc>
              <a:defRPr sz="1300">
                <a:latin typeface="Evolventa"/>
                <a:ea typeface="Evolventa"/>
                <a:cs typeface="Evolventa"/>
                <a:sym typeface="Evolventa"/>
              </a:defRPr>
            </a:lvl1pPr>
          </a:lstStyle>
          <a:p>
            <a:r>
              <a:rPr dirty="0"/>
              <a:t> 2000 - 2019 </a:t>
            </a:r>
            <a:r>
              <a:rPr dirty="0" err="1"/>
              <a:t>гг</a:t>
            </a:r>
            <a:r>
              <a:rPr dirty="0"/>
              <a:t>.</a:t>
            </a:r>
          </a:p>
        </p:txBody>
      </p:sp>
      <p:sp>
        <p:nvSpPr>
          <p:cNvPr id="211" name="TextBox 11"/>
          <p:cNvSpPr txBox="1"/>
          <p:nvPr/>
        </p:nvSpPr>
        <p:spPr>
          <a:xfrm>
            <a:off x="-903010" y="7437394"/>
            <a:ext cx="423788" cy="1204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9700"/>
              </a:lnSpc>
              <a:defRPr sz="7500" spc="150">
                <a:solidFill>
                  <a:srgbClr val="FDFEFB"/>
                </a:solidFill>
                <a:latin typeface="Evolventa"/>
                <a:ea typeface="Evolventa"/>
                <a:cs typeface="Evolventa"/>
                <a:sym typeface="Evolventa"/>
              </a:defRPr>
            </a:lvl1pPr>
          </a:lstStyle>
          <a:p>
            <a:r>
              <a:t>*</a:t>
            </a:r>
          </a:p>
        </p:txBody>
      </p:sp>
      <p:sp>
        <p:nvSpPr>
          <p:cNvPr id="212" name="TextBox 12"/>
          <p:cNvSpPr txBox="1"/>
          <p:nvPr/>
        </p:nvSpPr>
        <p:spPr>
          <a:xfrm>
            <a:off x="1296572" y="2244445"/>
            <a:ext cx="2815251" cy="66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5200"/>
              </a:lnSpc>
              <a:defRPr sz="4000" spc="79">
                <a:latin typeface="Evolventa Bold"/>
                <a:ea typeface="Evolventa Bold"/>
                <a:cs typeface="Evolventa Bold"/>
                <a:sym typeface="Evolventa Bold"/>
              </a:defRPr>
            </a:lvl1pPr>
          </a:lstStyle>
          <a:p>
            <a:r>
              <a:rPr sz="5000" b="1" dirty="0">
                <a:latin typeface="Gilroy ExtraBold" pitchFamily="2" charset="77"/>
              </a:rPr>
              <a:t>0-14 </a:t>
            </a:r>
            <a:r>
              <a:rPr sz="5000" b="1" dirty="0" err="1">
                <a:latin typeface="Gilroy Light" pitchFamily="2" charset="77"/>
              </a:rPr>
              <a:t>лет</a:t>
            </a:r>
            <a:endParaRPr sz="5000" b="1" dirty="0">
              <a:latin typeface="Gilroy Light" pitchFamily="2" charset="77"/>
            </a:endParaRPr>
          </a:p>
        </p:txBody>
      </p:sp>
      <p:sp>
        <p:nvSpPr>
          <p:cNvPr id="213" name="TextBox 13"/>
          <p:cNvSpPr txBox="1"/>
          <p:nvPr/>
        </p:nvSpPr>
        <p:spPr>
          <a:xfrm>
            <a:off x="6424369" y="2311664"/>
            <a:ext cx="3421498" cy="66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5200"/>
              </a:lnSpc>
              <a:defRPr sz="4000" spc="79">
                <a:latin typeface="Evolventa Bold"/>
                <a:ea typeface="Evolventa Bold"/>
                <a:cs typeface="Evolventa Bold"/>
                <a:sym typeface="Evolventa Bold"/>
              </a:defRPr>
            </a:lvl1pPr>
          </a:lstStyle>
          <a:p>
            <a:r>
              <a:rPr sz="5000" b="1" dirty="0">
                <a:latin typeface="Gilroy ExtraBold" pitchFamily="2" charset="77"/>
              </a:rPr>
              <a:t>15-17 </a:t>
            </a:r>
            <a:r>
              <a:rPr sz="5000" dirty="0" err="1">
                <a:latin typeface="Gilroy Light" pitchFamily="2" charset="77"/>
              </a:rPr>
              <a:t>лет</a:t>
            </a:r>
            <a:endParaRPr sz="5000" dirty="0">
              <a:latin typeface="Gilroy Light" pitchFamily="2" charset="77"/>
            </a:endParaRPr>
          </a:p>
        </p:txBody>
      </p:sp>
      <p:sp>
        <p:nvSpPr>
          <p:cNvPr id="214" name="TextBox 14"/>
          <p:cNvSpPr txBox="1"/>
          <p:nvPr/>
        </p:nvSpPr>
        <p:spPr>
          <a:xfrm>
            <a:off x="1296572" y="3195280"/>
            <a:ext cx="4901028" cy="2000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600"/>
              </a:lnSpc>
              <a:defRPr sz="1500" spc="31">
                <a:latin typeface="Evolventa"/>
                <a:ea typeface="Evolventa"/>
                <a:cs typeface="Evolventa"/>
                <a:sym typeface="Evolventa"/>
              </a:defRPr>
            </a:pPr>
            <a:r>
              <a:rPr lang="en-US" sz="1600" b="1" dirty="0">
                <a:latin typeface="Gilroy ExtraBold" pitchFamily="2" charset="77"/>
              </a:rPr>
              <a:t>+</a:t>
            </a:r>
            <a:r>
              <a:rPr lang="ru-RU" sz="1600" b="1" dirty="0">
                <a:latin typeface="Gilroy ExtraBold" pitchFamily="2" charset="77"/>
              </a:rPr>
              <a:t>17</a:t>
            </a:r>
            <a:r>
              <a:rPr lang="en-US" sz="1600" b="1" dirty="0">
                <a:latin typeface="Gilroy ExtraBold" pitchFamily="2" charset="77"/>
              </a:rPr>
              <a:t>% </a:t>
            </a:r>
            <a:r>
              <a:rPr lang="ru-RU" sz="1600" b="1" dirty="0">
                <a:latin typeface="Gilroy ExtraBold" pitchFamily="2" charset="77"/>
              </a:rPr>
              <a:t>    </a:t>
            </a:r>
            <a:r>
              <a:rPr sz="1600" dirty="0" err="1">
                <a:latin typeface="Gilroy Light" pitchFamily="2" charset="77"/>
              </a:rPr>
              <a:t>общая</a:t>
            </a:r>
            <a:r>
              <a:rPr sz="1600" dirty="0">
                <a:latin typeface="Gilroy Light" pitchFamily="2" charset="77"/>
              </a:rPr>
              <a:t> </a:t>
            </a:r>
            <a:r>
              <a:rPr sz="1600" dirty="0" err="1">
                <a:latin typeface="Gilroy Light" pitchFamily="2" charset="77"/>
              </a:rPr>
              <a:t>заболеваемость</a:t>
            </a:r>
            <a:endParaRPr sz="1600" dirty="0">
              <a:latin typeface="Gilroy Light" pitchFamily="2" charset="77"/>
              <a:ea typeface="Evolventa Bold"/>
              <a:cs typeface="Evolventa Bold"/>
              <a:sym typeface="Evolventa Bold"/>
            </a:endParaRPr>
          </a:p>
          <a:p>
            <a:pPr>
              <a:lnSpc>
                <a:spcPts val="2600"/>
              </a:lnSpc>
              <a:defRPr sz="1500" spc="31">
                <a:latin typeface="Evolventa"/>
                <a:ea typeface="Evolventa"/>
                <a:cs typeface="Evolventa"/>
                <a:sym typeface="Evolventa"/>
              </a:defRPr>
            </a:pPr>
            <a:r>
              <a:rPr lang="ru-RU" sz="1600" dirty="0">
                <a:latin typeface="Gilroy ExtraBold" panose="00000900000000000000" charset="-52"/>
              </a:rPr>
              <a:t>+19%     </a:t>
            </a:r>
            <a:r>
              <a:rPr sz="1600" dirty="0" err="1">
                <a:latin typeface="Gilroy Light" pitchFamily="2" charset="77"/>
              </a:rPr>
              <a:t>болезни</a:t>
            </a:r>
            <a:r>
              <a:rPr sz="1600" dirty="0">
                <a:latin typeface="Gilroy Light" pitchFamily="2" charset="77"/>
              </a:rPr>
              <a:t> </a:t>
            </a:r>
            <a:r>
              <a:rPr sz="1600" dirty="0" err="1">
                <a:latin typeface="Gilroy Light" pitchFamily="2" charset="77"/>
              </a:rPr>
              <a:t>мочеполовой</a:t>
            </a:r>
            <a:r>
              <a:rPr sz="1600" dirty="0">
                <a:latin typeface="Gilroy Light" pitchFamily="2" charset="77"/>
              </a:rPr>
              <a:t> </a:t>
            </a:r>
            <a:r>
              <a:rPr sz="1600" dirty="0" err="1">
                <a:latin typeface="Gilroy Light" pitchFamily="2" charset="77"/>
              </a:rPr>
              <a:t>системы</a:t>
            </a:r>
            <a:r>
              <a:rPr sz="1600" dirty="0">
                <a:latin typeface="Gilroy Light" pitchFamily="2" charset="77"/>
              </a:rPr>
              <a:t> </a:t>
            </a:r>
            <a:endParaRPr lang="ru-RU" sz="1600" dirty="0">
              <a:latin typeface="Gilroy Light" pitchFamily="2" charset="77"/>
            </a:endParaRPr>
          </a:p>
          <a:p>
            <a:pPr>
              <a:lnSpc>
                <a:spcPts val="2600"/>
              </a:lnSpc>
              <a:defRPr sz="1500" spc="31">
                <a:latin typeface="Evolventa"/>
                <a:ea typeface="Evolventa"/>
                <a:cs typeface="Evolventa"/>
                <a:sym typeface="Evolventa"/>
              </a:defRPr>
            </a:pPr>
            <a:r>
              <a:rPr lang="ru-RU" sz="1600" dirty="0">
                <a:latin typeface="Gilroy ExtraBold" panose="00000900000000000000" charset="-52"/>
              </a:rPr>
              <a:t>+</a:t>
            </a:r>
            <a:r>
              <a:rPr lang="ru-RU" sz="1600" dirty="0">
                <a:latin typeface="Gilroy ExtraBold" panose="00000900000000000000" charset="-52"/>
                <a:ea typeface="Evolventa Bold"/>
                <a:cs typeface="Evolventa Bold"/>
                <a:sym typeface="Evolventa Bold"/>
              </a:rPr>
              <a:t>24%.   </a:t>
            </a:r>
            <a:r>
              <a:rPr lang="ru-RU" sz="1600" dirty="0">
                <a:latin typeface="Gilroy Light" pitchFamily="2" charset="77"/>
              </a:rPr>
              <a:t>болезни </a:t>
            </a:r>
            <a:r>
              <a:rPr sz="1600" dirty="0" err="1">
                <a:latin typeface="Gilroy Light" pitchFamily="2" charset="77"/>
              </a:rPr>
              <a:t>органов</a:t>
            </a:r>
            <a:r>
              <a:rPr sz="1600" dirty="0">
                <a:latin typeface="Gilroy Light" pitchFamily="2" charset="77"/>
              </a:rPr>
              <a:t> </a:t>
            </a:r>
            <a:r>
              <a:rPr sz="1600" dirty="0" err="1">
                <a:latin typeface="Gilroy Light" pitchFamily="2" charset="77"/>
              </a:rPr>
              <a:t>дыхания</a:t>
            </a:r>
            <a:r>
              <a:rPr sz="1600" dirty="0">
                <a:latin typeface="Gilroy Light" pitchFamily="2" charset="77"/>
              </a:rPr>
              <a:t> </a:t>
            </a:r>
            <a:endParaRPr lang="ru-RU" sz="1600" dirty="0">
              <a:latin typeface="Gilroy Light" pitchFamily="2" charset="77"/>
            </a:endParaRPr>
          </a:p>
          <a:p>
            <a:pPr>
              <a:lnSpc>
                <a:spcPts val="2600"/>
              </a:lnSpc>
              <a:defRPr sz="1500" spc="31">
                <a:latin typeface="Evolventa"/>
                <a:ea typeface="Evolventa"/>
                <a:cs typeface="Evolventa"/>
                <a:sym typeface="Evolventa"/>
              </a:defRPr>
            </a:pPr>
            <a:r>
              <a:rPr lang="ru-RU" sz="1600" dirty="0">
                <a:latin typeface="Gilroy ExtraBold" panose="00000900000000000000" charset="-52"/>
              </a:rPr>
              <a:t>+</a:t>
            </a:r>
            <a:r>
              <a:rPr lang="ru-RU" sz="1600" dirty="0">
                <a:latin typeface="Gilroy ExtraBold" panose="00000900000000000000" charset="-52"/>
                <a:ea typeface="Evolventa Bold"/>
                <a:cs typeface="Evolventa Bold"/>
                <a:sym typeface="Evolventa Bold"/>
              </a:rPr>
              <a:t>20%    </a:t>
            </a:r>
            <a:r>
              <a:rPr sz="1600" dirty="0" err="1">
                <a:latin typeface="Gilroy Light" pitchFamily="2" charset="77"/>
              </a:rPr>
              <a:t>болезни</a:t>
            </a:r>
            <a:r>
              <a:rPr sz="1600" dirty="0">
                <a:latin typeface="Gilroy Light" pitchFamily="2" charset="77"/>
              </a:rPr>
              <a:t> </a:t>
            </a:r>
            <a:r>
              <a:rPr sz="1600" dirty="0" err="1">
                <a:latin typeface="Gilroy Light" pitchFamily="2" charset="77"/>
              </a:rPr>
              <a:t>нервной</a:t>
            </a:r>
            <a:r>
              <a:rPr sz="1600" dirty="0">
                <a:latin typeface="Gilroy Light" pitchFamily="2" charset="77"/>
              </a:rPr>
              <a:t> </a:t>
            </a:r>
            <a:r>
              <a:rPr sz="1600" dirty="0" err="1">
                <a:latin typeface="Gilroy Light" pitchFamily="2" charset="77"/>
              </a:rPr>
              <a:t>системы</a:t>
            </a:r>
            <a:r>
              <a:rPr lang="ru-RU" sz="1600" dirty="0">
                <a:latin typeface="Gilroy Light" pitchFamily="2" charset="77"/>
              </a:rPr>
              <a:t>  </a:t>
            </a:r>
          </a:p>
          <a:p>
            <a:pPr>
              <a:lnSpc>
                <a:spcPts val="2600"/>
              </a:lnSpc>
              <a:defRPr sz="1500" spc="31">
                <a:latin typeface="Evolventa"/>
                <a:ea typeface="Evolventa"/>
                <a:cs typeface="Evolventa"/>
                <a:sym typeface="Evolventa"/>
              </a:defRPr>
            </a:pPr>
            <a:r>
              <a:rPr lang="ru-RU" sz="1600" dirty="0">
                <a:latin typeface="Gilroy ExtraBold" panose="00000900000000000000" charset="-52"/>
              </a:rPr>
              <a:t>+</a:t>
            </a:r>
            <a:r>
              <a:rPr lang="ru-RU" sz="1600" dirty="0">
                <a:latin typeface="Gilroy ExtraBold" panose="00000900000000000000" charset="-52"/>
                <a:ea typeface="Evolventa Bold"/>
                <a:cs typeface="Evolventa Bold"/>
                <a:sym typeface="Evolventa Bold"/>
              </a:rPr>
              <a:t>37%     </a:t>
            </a:r>
            <a:r>
              <a:rPr sz="1600" dirty="0" err="1">
                <a:latin typeface="Gilroy Light" pitchFamily="2" charset="77"/>
              </a:rPr>
              <a:t>врожденные</a:t>
            </a:r>
            <a:r>
              <a:rPr sz="1600" dirty="0">
                <a:latin typeface="Gilroy Light" pitchFamily="2" charset="77"/>
              </a:rPr>
              <a:t> </a:t>
            </a:r>
            <a:r>
              <a:rPr sz="1600" dirty="0" err="1">
                <a:latin typeface="Gilroy Light" pitchFamily="2" charset="77"/>
              </a:rPr>
              <a:t>аномалии</a:t>
            </a:r>
            <a:r>
              <a:rPr lang="ru-RU" sz="1600" dirty="0">
                <a:latin typeface="Gilroy Light" pitchFamily="2" charset="77"/>
              </a:rPr>
              <a:t>  </a:t>
            </a:r>
          </a:p>
          <a:p>
            <a:pPr>
              <a:lnSpc>
                <a:spcPts val="2600"/>
              </a:lnSpc>
              <a:defRPr sz="1500" spc="31">
                <a:latin typeface="Evolventa"/>
                <a:ea typeface="Evolventa"/>
                <a:cs typeface="Evolventa"/>
                <a:sym typeface="Evolventa"/>
              </a:defRPr>
            </a:pPr>
            <a:r>
              <a:rPr lang="ru-RU" sz="1600" dirty="0">
                <a:latin typeface="Gilroy ExtraBold" panose="00000900000000000000" charset="-52"/>
              </a:rPr>
              <a:t>+</a:t>
            </a:r>
            <a:r>
              <a:rPr lang="ru-RU" sz="1600" dirty="0">
                <a:latin typeface="Gilroy ExtraBold" panose="00000900000000000000" charset="-52"/>
                <a:ea typeface="Evolventa Bold"/>
                <a:cs typeface="Evolventa Bold"/>
                <a:sym typeface="Evolventa Bold"/>
              </a:rPr>
              <a:t>53%     </a:t>
            </a:r>
            <a:r>
              <a:rPr sz="1600" dirty="0" err="1">
                <a:latin typeface="Gilroy Light" pitchFamily="2" charset="77"/>
              </a:rPr>
              <a:t>новообразования</a:t>
            </a:r>
            <a:r>
              <a:rPr sz="1600" dirty="0">
                <a:latin typeface="Gilroy Light" pitchFamily="2" charset="77"/>
              </a:rPr>
              <a:t> </a:t>
            </a:r>
            <a:endParaRPr sz="1600" dirty="0">
              <a:latin typeface="Gilroy Light" pitchFamily="2" charset="77"/>
              <a:ea typeface="Evolventa Bold"/>
              <a:cs typeface="Evolventa Bold"/>
              <a:sym typeface="Evolventa Bold"/>
            </a:endParaRPr>
          </a:p>
        </p:txBody>
      </p:sp>
      <p:sp>
        <p:nvSpPr>
          <p:cNvPr id="215" name="TextBox 15"/>
          <p:cNvSpPr txBox="1"/>
          <p:nvPr/>
        </p:nvSpPr>
        <p:spPr>
          <a:xfrm>
            <a:off x="6494116" y="3195280"/>
            <a:ext cx="5442960" cy="163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600"/>
              </a:lnSpc>
              <a:defRPr sz="1500" spc="31">
                <a:latin typeface="Evolventa"/>
                <a:ea typeface="Evolventa"/>
                <a:cs typeface="Evolventa"/>
                <a:sym typeface="Evolventa"/>
              </a:defRPr>
            </a:pPr>
            <a:r>
              <a:rPr lang="ru-RU" sz="1600" dirty="0">
                <a:latin typeface="Gilroy ExtraBold" panose="00000900000000000000" charset="-52"/>
              </a:rPr>
              <a:t>+</a:t>
            </a:r>
            <a:r>
              <a:rPr lang="ru-RU" sz="1600" dirty="0">
                <a:latin typeface="Gilroy ExtraBold" panose="00000900000000000000" charset="-52"/>
                <a:ea typeface="Evolventa Bold"/>
                <a:cs typeface="Evolventa Bold"/>
                <a:sym typeface="Evolventa Bold"/>
              </a:rPr>
              <a:t>54%     </a:t>
            </a:r>
            <a:r>
              <a:rPr sz="1600" dirty="0" err="1">
                <a:latin typeface="Gilroy Light" panose="00000400000000000000" charset="-52"/>
              </a:rPr>
              <a:t>общая</a:t>
            </a:r>
            <a:r>
              <a:rPr sz="1600" dirty="0">
                <a:latin typeface="Gilroy Light" panose="00000400000000000000" charset="-52"/>
              </a:rPr>
              <a:t> </a:t>
            </a:r>
            <a:r>
              <a:rPr sz="1600" dirty="0" err="1">
                <a:latin typeface="Gilroy Light" panose="00000400000000000000" charset="-52"/>
              </a:rPr>
              <a:t>заболеваемость</a:t>
            </a:r>
            <a:r>
              <a:rPr sz="1600" dirty="0">
                <a:latin typeface="Gilroy Light" panose="00000400000000000000" charset="-52"/>
              </a:rPr>
              <a:t> </a:t>
            </a:r>
            <a:endParaRPr lang="ru-RU" sz="1600" dirty="0">
              <a:latin typeface="Gilroy Light" panose="00000400000000000000" charset="-52"/>
            </a:endParaRPr>
          </a:p>
          <a:p>
            <a:pPr>
              <a:lnSpc>
                <a:spcPts val="2600"/>
              </a:lnSpc>
              <a:defRPr sz="1500" spc="31">
                <a:latin typeface="Evolventa"/>
                <a:ea typeface="Evolventa"/>
                <a:cs typeface="Evolventa"/>
                <a:sym typeface="Evolventa"/>
              </a:defRPr>
            </a:pPr>
            <a:r>
              <a:rPr lang="ru-RU" sz="1600" dirty="0">
                <a:latin typeface="Gilroy ExtraBold" panose="00000900000000000000" charset="-52"/>
                <a:ea typeface="Evolventa Bold"/>
                <a:cs typeface="Evolventa Bold"/>
                <a:sym typeface="Evolventa Bold"/>
              </a:rPr>
              <a:t>+32%      </a:t>
            </a:r>
            <a:r>
              <a:rPr sz="1600" dirty="0" err="1">
                <a:latin typeface="Gilroy Light" panose="00000400000000000000" charset="-52"/>
              </a:rPr>
              <a:t>болезни</a:t>
            </a:r>
            <a:r>
              <a:rPr sz="1600" dirty="0">
                <a:latin typeface="Gilroy Light" panose="00000400000000000000" charset="-52"/>
              </a:rPr>
              <a:t> </a:t>
            </a:r>
            <a:r>
              <a:rPr sz="1600" dirty="0" err="1">
                <a:latin typeface="Gilroy Light" panose="00000400000000000000" charset="-52"/>
              </a:rPr>
              <a:t>мочеполовой</a:t>
            </a:r>
            <a:r>
              <a:rPr sz="1600" dirty="0">
                <a:latin typeface="Gilroy Light" panose="00000400000000000000" charset="-52"/>
              </a:rPr>
              <a:t> </a:t>
            </a:r>
            <a:r>
              <a:rPr sz="1600" dirty="0" err="1">
                <a:latin typeface="Gilroy Light" panose="00000400000000000000" charset="-52"/>
              </a:rPr>
              <a:t>системы</a:t>
            </a:r>
            <a:endParaRPr lang="ru-RU" sz="1600" dirty="0">
              <a:latin typeface="Gilroy Light" panose="00000400000000000000" charset="-52"/>
            </a:endParaRPr>
          </a:p>
          <a:p>
            <a:pPr>
              <a:lnSpc>
                <a:spcPts val="2600"/>
              </a:lnSpc>
              <a:defRPr sz="1500" spc="31">
                <a:latin typeface="Evolventa"/>
                <a:ea typeface="Evolventa"/>
                <a:cs typeface="Evolventa"/>
                <a:sym typeface="Evolventa"/>
              </a:defRPr>
            </a:pPr>
            <a:r>
              <a:rPr lang="ru-RU" sz="1600" dirty="0">
                <a:latin typeface="Gilroy ExtraBold" panose="00000900000000000000" charset="-52"/>
              </a:rPr>
              <a:t>+15%      </a:t>
            </a:r>
            <a:r>
              <a:rPr lang="ru-RU" sz="1600" dirty="0">
                <a:latin typeface="Gilroy Light" panose="00000400000000000000" charset="-52"/>
              </a:rPr>
              <a:t>воспалительные </a:t>
            </a:r>
            <a:r>
              <a:rPr lang="ru-RU" sz="1600" dirty="0" err="1">
                <a:latin typeface="Gilroy Light" panose="00000400000000000000" charset="-52"/>
              </a:rPr>
              <a:t>заб</a:t>
            </a:r>
            <a:r>
              <a:rPr lang="ru-RU" sz="1600" dirty="0">
                <a:latin typeface="Gilroy Light" panose="00000400000000000000" charset="-52"/>
              </a:rPr>
              <a:t>. органов малого таза  </a:t>
            </a:r>
          </a:p>
          <a:p>
            <a:pPr>
              <a:lnSpc>
                <a:spcPts val="2600"/>
              </a:lnSpc>
              <a:defRPr sz="1500" spc="31">
                <a:latin typeface="Evolventa"/>
                <a:ea typeface="Evolventa"/>
                <a:cs typeface="Evolventa"/>
                <a:sym typeface="Evolventa"/>
              </a:defRPr>
            </a:pPr>
            <a:r>
              <a:rPr lang="ru-RU" sz="1600" dirty="0">
                <a:latin typeface="Gilroy ExtraBold" panose="00000900000000000000" charset="-52"/>
              </a:rPr>
              <a:t>+180%    </a:t>
            </a:r>
            <a:r>
              <a:rPr lang="ru-RU" sz="1600" dirty="0">
                <a:latin typeface="Gilroy Light" panose="00000400000000000000" charset="-52"/>
                <a:ea typeface="Evolventa Bold"/>
                <a:cs typeface="Evolventa Bold"/>
                <a:sym typeface="Evolventa Bold"/>
              </a:rPr>
              <a:t>т</a:t>
            </a:r>
            <a:r>
              <a:rPr sz="1600" dirty="0" err="1">
                <a:latin typeface="Gilroy Light" panose="00000400000000000000" charset="-52"/>
              </a:rPr>
              <a:t>равмы</a:t>
            </a:r>
            <a:r>
              <a:rPr lang="ru-RU" sz="1600" dirty="0">
                <a:latin typeface="Gilroy Light" panose="00000400000000000000" charset="-52"/>
              </a:rPr>
              <a:t>, </a:t>
            </a:r>
            <a:r>
              <a:rPr sz="1600" dirty="0" err="1">
                <a:latin typeface="Gilroy Light" panose="00000400000000000000" charset="-52"/>
              </a:rPr>
              <a:t>отравления</a:t>
            </a:r>
            <a:endParaRPr lang="ru-RU" sz="1600" dirty="0">
              <a:latin typeface="Gilroy Light" panose="00000400000000000000" charset="-52"/>
            </a:endParaRPr>
          </a:p>
          <a:p>
            <a:pPr>
              <a:lnSpc>
                <a:spcPts val="2600"/>
              </a:lnSpc>
              <a:defRPr sz="1500" spc="31">
                <a:latin typeface="Evolventa"/>
                <a:ea typeface="Evolventa"/>
                <a:cs typeface="Evolventa"/>
                <a:sym typeface="Evolventa"/>
              </a:defRPr>
            </a:pPr>
            <a:r>
              <a:rPr lang="ru-RU" sz="1600" dirty="0">
                <a:latin typeface="Gilroy ExtraBold" panose="00000900000000000000" charset="-52"/>
              </a:rPr>
              <a:t>+</a:t>
            </a:r>
            <a:r>
              <a:rPr lang="ru-RU" sz="1600" dirty="0">
                <a:latin typeface="Gilroy ExtraBold" panose="00000900000000000000" charset="-52"/>
                <a:ea typeface="Evolventa Bold"/>
                <a:cs typeface="Evolventa Bold"/>
                <a:sym typeface="Evolventa Bold"/>
              </a:rPr>
              <a:t>250%    </a:t>
            </a:r>
            <a:r>
              <a:rPr lang="ru-RU" sz="1600" dirty="0">
                <a:latin typeface="Gilroy Light" panose="00000400000000000000" charset="-52"/>
                <a:ea typeface="Evolventa Bold"/>
                <a:cs typeface="Evolventa Bold"/>
                <a:sym typeface="Evolventa Bold"/>
              </a:rPr>
              <a:t>н</a:t>
            </a:r>
            <a:r>
              <a:rPr sz="1600" dirty="0" err="1">
                <a:latin typeface="Gilroy Light" panose="00000400000000000000" charset="-52"/>
              </a:rPr>
              <a:t>овообразования</a:t>
            </a:r>
            <a:endParaRPr lang="ru-RU" sz="1600" dirty="0">
              <a:latin typeface="Gilroy Light" panose="00000400000000000000" charset="-52"/>
              <a:ea typeface="Evolventa Bold"/>
              <a:cs typeface="Evolventa Bold"/>
              <a:sym typeface="Evolventa Bold"/>
            </a:endParaRPr>
          </a:p>
        </p:txBody>
      </p:sp>
      <p:sp>
        <p:nvSpPr>
          <p:cNvPr id="16" name="Прямоугольник">
            <a:extLst>
              <a:ext uri="{FF2B5EF4-FFF2-40B4-BE49-F238E27FC236}">
                <a16:creationId xmlns="" xmlns:a16="http://schemas.microsoft.com/office/drawing/2014/main" id="{3319BB7B-C0CB-A5DE-56CC-BD4E391D8514}"/>
              </a:ext>
            </a:extLst>
          </p:cNvPr>
          <p:cNvSpPr/>
          <p:nvPr/>
        </p:nvSpPr>
        <p:spPr>
          <a:xfrm>
            <a:off x="-261903" y="-13135"/>
            <a:ext cx="12715805" cy="1190855"/>
          </a:xfrm>
          <a:prstGeom prst="rect">
            <a:avLst/>
          </a:prstGeom>
          <a:solidFill>
            <a:srgbClr val="91596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868539" y="61649"/>
            <a:ext cx="8038417" cy="1092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>
              <a:defRPr sz="2600" spc="52">
                <a:latin typeface="Evolventa"/>
                <a:ea typeface="Evolventa"/>
                <a:cs typeface="Evolventa"/>
                <a:sym typeface="Evolventa"/>
              </a:defRPr>
            </a:pPr>
            <a:r>
              <a:rPr lang="ru-RU" sz="3300" b="1" dirty="0">
                <a:solidFill>
                  <a:schemeClr val="bg1"/>
                </a:solidFill>
                <a:latin typeface="Gilroy ExtraBold" panose="00000900000000000000" charset="-52"/>
              </a:rPr>
              <a:t>ЗАБОЛЕВАЕМОСТЬ ДЕТЕЙ ВЫРОСЛА </a:t>
            </a:r>
            <a:r>
              <a:rPr lang="ru-RU" sz="3200" b="1" dirty="0">
                <a:solidFill>
                  <a:schemeClr val="bg1"/>
                </a:solidFill>
                <a:latin typeface="Gilroy ExtraBold" panose="00000900000000000000" charset="-52"/>
              </a:rPr>
              <a:t>ПО ОСНОВНЫМ КЛАССАМ БОЛЕЗНЕЙ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129A178-94B1-5C8A-348F-14E33A1067BB}"/>
              </a:ext>
            </a:extLst>
          </p:cNvPr>
          <p:cNvSpPr txBox="1"/>
          <p:nvPr/>
        </p:nvSpPr>
        <p:spPr>
          <a:xfrm>
            <a:off x="2899317" y="6556917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">
            <a:extLst>
              <a:ext uri="{FF2B5EF4-FFF2-40B4-BE49-F238E27FC236}">
                <a16:creationId xmlns="" xmlns:a16="http://schemas.microsoft.com/office/drawing/2014/main" id="{E816576C-0454-1E96-5674-74CE1203C47F}"/>
              </a:ext>
            </a:extLst>
          </p:cNvPr>
          <p:cNvSpPr/>
          <p:nvPr/>
        </p:nvSpPr>
        <p:spPr>
          <a:xfrm>
            <a:off x="585286" y="1457306"/>
            <a:ext cx="3231067" cy="642490"/>
          </a:xfrm>
          <a:prstGeom prst="rect">
            <a:avLst/>
          </a:prstGeom>
          <a:solidFill>
            <a:srgbClr val="91596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0" name="TextBox 9">
            <a:extLst>
              <a:ext uri="{FF2B5EF4-FFF2-40B4-BE49-F238E27FC236}">
                <a16:creationId xmlns="" xmlns:a16="http://schemas.microsoft.com/office/drawing/2014/main" id="{7A5BA0E7-FAA6-5918-B647-12534EDE8747}"/>
              </a:ext>
            </a:extLst>
          </p:cNvPr>
          <p:cNvSpPr txBox="1"/>
          <p:nvPr/>
        </p:nvSpPr>
        <p:spPr>
          <a:xfrm>
            <a:off x="702613" y="1497589"/>
            <a:ext cx="3231067" cy="414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600"/>
              </a:lnSpc>
              <a:defRPr sz="2600" spc="76">
                <a:latin typeface="Gilroy ExtraBold"/>
                <a:ea typeface="Gilroy ExtraBold"/>
                <a:cs typeface="Gilroy ExtraBold"/>
                <a:sym typeface="Gilroy ExtraBold"/>
              </a:defRPr>
            </a:pPr>
            <a:r>
              <a:rPr lang="ru-RU" sz="2000" dirty="0">
                <a:solidFill>
                  <a:schemeClr val="bg1"/>
                </a:solidFill>
              </a:rPr>
              <a:t>Родители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">
            <a:extLst>
              <a:ext uri="{FF2B5EF4-FFF2-40B4-BE49-F238E27FC236}">
                <a16:creationId xmlns="" xmlns:a16="http://schemas.microsoft.com/office/drawing/2014/main" id="{C74AAD5B-716B-C922-27DE-07A340770E29}"/>
              </a:ext>
            </a:extLst>
          </p:cNvPr>
          <p:cNvSpPr/>
          <p:nvPr/>
        </p:nvSpPr>
        <p:spPr>
          <a:xfrm>
            <a:off x="4389068" y="1457306"/>
            <a:ext cx="3231067" cy="642490"/>
          </a:xfrm>
          <a:prstGeom prst="rect">
            <a:avLst/>
          </a:prstGeom>
          <a:solidFill>
            <a:srgbClr val="915966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 dirty="0"/>
          </a:p>
        </p:txBody>
      </p:sp>
      <p:sp>
        <p:nvSpPr>
          <p:cNvPr id="42" name="Прямоугольник">
            <a:extLst>
              <a:ext uri="{FF2B5EF4-FFF2-40B4-BE49-F238E27FC236}">
                <a16:creationId xmlns="" xmlns:a16="http://schemas.microsoft.com/office/drawing/2014/main" id="{38145679-31AB-D528-1758-947C8AF20FC1}"/>
              </a:ext>
            </a:extLst>
          </p:cNvPr>
          <p:cNvSpPr/>
          <p:nvPr/>
        </p:nvSpPr>
        <p:spPr>
          <a:xfrm>
            <a:off x="8129743" y="1457306"/>
            <a:ext cx="3231067" cy="642490"/>
          </a:xfrm>
          <a:prstGeom prst="rect">
            <a:avLst/>
          </a:prstGeom>
          <a:solidFill>
            <a:srgbClr val="91596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" name="TextBox 9">
            <a:extLst>
              <a:ext uri="{FF2B5EF4-FFF2-40B4-BE49-F238E27FC236}">
                <a16:creationId xmlns="" xmlns:a16="http://schemas.microsoft.com/office/drawing/2014/main" id="{B00826DF-1EC7-1E89-9106-024B38C130F8}"/>
              </a:ext>
            </a:extLst>
          </p:cNvPr>
          <p:cNvSpPr txBox="1"/>
          <p:nvPr/>
        </p:nvSpPr>
        <p:spPr>
          <a:xfrm>
            <a:off x="4533020" y="1497589"/>
            <a:ext cx="3231067" cy="414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600"/>
              </a:lnSpc>
              <a:defRPr sz="2600" spc="76">
                <a:latin typeface="Gilroy ExtraBold"/>
                <a:ea typeface="Gilroy ExtraBold"/>
                <a:cs typeface="Gilroy ExtraBold"/>
                <a:sym typeface="Gilroy ExtraBold"/>
              </a:defRPr>
            </a:pPr>
            <a:r>
              <a:rPr lang="ru-RU" sz="2000" dirty="0">
                <a:solidFill>
                  <a:schemeClr val="bg1"/>
                </a:solidFill>
              </a:rPr>
              <a:t>Подростки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44" name="TextBox 9">
            <a:extLst>
              <a:ext uri="{FF2B5EF4-FFF2-40B4-BE49-F238E27FC236}">
                <a16:creationId xmlns="" xmlns:a16="http://schemas.microsoft.com/office/drawing/2014/main" id="{9C17E21C-7DFF-2B70-51E3-0C4468454035}"/>
              </a:ext>
            </a:extLst>
          </p:cNvPr>
          <p:cNvSpPr txBox="1"/>
          <p:nvPr/>
        </p:nvSpPr>
        <p:spPr>
          <a:xfrm>
            <a:off x="8266120" y="1496064"/>
            <a:ext cx="3231066" cy="414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600"/>
              </a:lnSpc>
              <a:defRPr sz="2600" spc="76">
                <a:latin typeface="Gilroy ExtraBold"/>
                <a:ea typeface="Gilroy ExtraBold"/>
                <a:cs typeface="Gilroy ExtraBold"/>
                <a:sym typeface="Gilroy ExtraBold"/>
              </a:defRPr>
            </a:pPr>
            <a:r>
              <a:rPr lang="ru-RU" sz="2000" dirty="0">
                <a:solidFill>
                  <a:schemeClr val="bg1"/>
                </a:solidFill>
              </a:rPr>
              <a:t>Специалисты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46" name="TextBox 18">
            <a:extLst>
              <a:ext uri="{FF2B5EF4-FFF2-40B4-BE49-F238E27FC236}">
                <a16:creationId xmlns="" xmlns:a16="http://schemas.microsoft.com/office/drawing/2014/main" id="{D2927AF6-1688-8BBD-585A-6DF9524BEBC1}"/>
              </a:ext>
            </a:extLst>
          </p:cNvPr>
          <p:cNvSpPr txBox="1"/>
          <p:nvPr/>
        </p:nvSpPr>
        <p:spPr>
          <a:xfrm>
            <a:off x="333531" y="421584"/>
            <a:ext cx="11524938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600" spc="79">
                <a:latin typeface="Evolventa"/>
                <a:ea typeface="Evolventa"/>
                <a:cs typeface="Evolventa"/>
                <a:sym typeface="Evolventa"/>
              </a:defRPr>
            </a:lvl1pPr>
          </a:lstStyle>
          <a:p>
            <a:pPr algn="ctr"/>
            <a:r>
              <a:rPr lang="ru-MD" sz="2800" dirty="0">
                <a:latin typeface="Gilroy ExtraBold" panose="00000900000000000000" charset="-52"/>
              </a:rPr>
              <a:t>ШКОЛА ОХРАНЫ РЕПРОДУКТИВНОГО ЗДОРОВЬЯ ПОДРОСТКОВ</a:t>
            </a:r>
            <a:endParaRPr sz="2800" dirty="0">
              <a:latin typeface="Gilroy ExtraBold" panose="00000900000000000000" charset="-52"/>
            </a:endParaRPr>
          </a:p>
        </p:txBody>
      </p:sp>
      <p:sp>
        <p:nvSpPr>
          <p:cNvPr id="47" name="TextBox 32">
            <a:extLst>
              <a:ext uri="{FF2B5EF4-FFF2-40B4-BE49-F238E27FC236}">
                <a16:creationId xmlns="" xmlns:a16="http://schemas.microsoft.com/office/drawing/2014/main" id="{F6BBCFCE-B3BF-79F1-4EC3-49F6148E995F}"/>
              </a:ext>
            </a:extLst>
          </p:cNvPr>
          <p:cNvSpPr txBox="1"/>
          <p:nvPr/>
        </p:nvSpPr>
        <p:spPr>
          <a:xfrm>
            <a:off x="1630824" y="879108"/>
            <a:ext cx="8747553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 sz="1300" spc="26">
                <a:latin typeface="Evolventa"/>
                <a:ea typeface="Evolventa"/>
                <a:cs typeface="Evolventa"/>
                <a:sym typeface="Evolventa"/>
              </a:defRPr>
            </a:pPr>
            <a:r>
              <a:rPr lang="ru-RU" sz="1600" dirty="0"/>
              <a:t>доступность, доброжелательность, </a:t>
            </a:r>
            <a:r>
              <a:rPr sz="1600" dirty="0" err="1"/>
              <a:t>доверительность</a:t>
            </a:r>
            <a:r>
              <a:rPr sz="1600" dirty="0"/>
              <a:t>, </a:t>
            </a:r>
            <a:r>
              <a:rPr sz="1600" dirty="0" err="1"/>
              <a:t>добровольность</a:t>
            </a:r>
            <a:r>
              <a:rPr sz="1600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2712" y="2083343"/>
            <a:ext cx="3039064" cy="20621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roy ExtraBold" panose="00000900000000000000" charset="-52"/>
                <a:sym typeface="Calibri"/>
              </a:rPr>
              <a:t>Программа</a:t>
            </a: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roy ExtraBold" panose="00000900000000000000" charset="-52"/>
                <a:sym typeface="Calibri"/>
              </a:rPr>
              <a:t> 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Gilroy Light" panose="00000400000000000000" charset="-52"/>
              </a:rPr>
              <a:t>Школа для </a:t>
            </a:r>
            <a:r>
              <a:rPr lang="ru-RU" sz="1600" dirty="0" smtClean="0">
                <a:latin typeface="Gilroy Light" panose="00000400000000000000" charset="-52"/>
              </a:rPr>
              <a:t>родителей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roy Light" panose="00000400000000000000" charset="-52"/>
                <a:sym typeface="Calibri"/>
              </a:rPr>
              <a:t>«Азбука здоровья»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roy Light" panose="00000400000000000000" charset="-52"/>
              <a:sym typeface="Calibri"/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Gilroy ExtraBold" panose="00000900000000000000" charset="-52"/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latin typeface="Gilroy ExtraBold" panose="00000900000000000000" charset="-52"/>
              </a:rPr>
              <a:t>Программа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roy Light" panose="00000400000000000000" charset="-52"/>
                <a:sym typeface="Calibri"/>
              </a:rPr>
              <a:t>Формирование ответственного отношения к </a:t>
            </a:r>
            <a:r>
              <a:rPr kumimoji="0" lang="ru-RU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roy Light" panose="00000400000000000000" charset="-52"/>
                <a:sym typeface="Calibri"/>
              </a:rPr>
              <a:t>здоровью 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roy Light" panose="00000400000000000000" charset="-52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516" y="2096332"/>
            <a:ext cx="3231067" cy="4524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Gilroy ExtraBold" panose="00000900000000000000" charset="-52"/>
              </a:rPr>
              <a:t>Программа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Gilroy Light" panose="00000400000000000000" charset="-52"/>
              </a:rPr>
              <a:t>Комплексное сопровождение несовершеннолетних беременных и матерей с детьми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Gilroy ExtraBold" panose="00000900000000000000" charset="-52"/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roy ExtraBold" panose="00000900000000000000" charset="-52"/>
                <a:sym typeface="Calibri"/>
              </a:rPr>
              <a:t>Программа</a:t>
            </a: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roy Light" panose="00000400000000000000" charset="-52"/>
                <a:sym typeface="Calibri"/>
              </a:rPr>
              <a:t> 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roy Light" panose="00000400000000000000" charset="-52"/>
                <a:sym typeface="Calibri"/>
              </a:rPr>
              <a:t>Профилактика</a:t>
            </a:r>
            <a:r>
              <a:rPr kumimoji="0" lang="ru-RU" sz="1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roy Light" panose="00000400000000000000" charset="-52"/>
                <a:sym typeface="Calibri"/>
              </a:rPr>
              <a:t> </a:t>
            </a:r>
            <a:r>
              <a:rPr kumimoji="0" lang="ru-RU" sz="16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roy Light" panose="00000400000000000000" charset="-52"/>
                <a:sym typeface="Calibri"/>
              </a:rPr>
              <a:t>девиантного</a:t>
            </a:r>
            <a:r>
              <a:rPr kumimoji="0" lang="ru-RU" sz="1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roy Light" panose="00000400000000000000" charset="-52"/>
                <a:sym typeface="Calibri"/>
              </a:rPr>
              <a:t> поведения «Азбука успеха»</a:t>
            </a:r>
            <a:endParaRPr lang="ru-RU" sz="1600" dirty="0">
              <a:latin typeface="Gilroy Light" panose="00000400000000000000" charset="-52"/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Gilroy ExtraBold" panose="00000900000000000000" charset="-52"/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roy ExtraBold" panose="00000900000000000000" charset="-52"/>
                <a:sym typeface="Calibri"/>
              </a:rPr>
              <a:t>Программа 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roy Light" panose="00000400000000000000" charset="-52"/>
                <a:sym typeface="Calibri"/>
              </a:rPr>
              <a:t>Сопровождение </a:t>
            </a:r>
            <a:r>
              <a:rPr kumimoji="0" lang="ru-RU" sz="1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roy Light" panose="00000400000000000000" charset="-52"/>
                <a:sym typeface="Calibri"/>
              </a:rPr>
              <a:t>подростков в ситуации репродуктивного выбора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600" baseline="0" dirty="0">
              <a:latin typeface="Gilroy ExtraBold" panose="00000900000000000000" charset="-52"/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Gilroy ExtraBold" panose="00000900000000000000" charset="-52"/>
              </a:rPr>
              <a:t>П</a:t>
            </a:r>
            <a:r>
              <a:rPr lang="ru-RU" sz="1600" baseline="0" dirty="0">
                <a:latin typeface="Gilroy ExtraBold" panose="00000900000000000000" charset="-52"/>
              </a:rPr>
              <a:t>рограмма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roy Light" panose="00000400000000000000" charset="-52"/>
                <a:sym typeface="Calibri"/>
              </a:rPr>
              <a:t>Коррекция нарушений пищевого поведения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roy Light" panose="00000400000000000000" charset="-52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11616" y="2099796"/>
            <a:ext cx="3231066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roy ExtraBold" panose="00000900000000000000" charset="-52"/>
                <a:sym typeface="Calibri"/>
              </a:rPr>
              <a:t>Школа</a:t>
            </a: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roy Light" panose="00000400000000000000" charset="-52"/>
                <a:sym typeface="Calibri"/>
              </a:rPr>
              <a:t>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roy Light" panose="00000400000000000000" charset="-52"/>
                <a:sym typeface="Calibri"/>
              </a:rPr>
              <a:t>профессионального</a:t>
            </a:r>
            <a:r>
              <a:rPr kumimoji="0" lang="ru-RU" sz="1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roy Light" panose="00000400000000000000" charset="-52"/>
                <a:sym typeface="Calibri"/>
              </a:rPr>
              <a:t> общения</a:t>
            </a:r>
            <a:endParaRPr lang="ru-RU" sz="1600" baseline="0" dirty="0">
              <a:latin typeface="Gilroy Light" panose="00000400000000000000" charset="-5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Gilroy ExtraBold" panose="00000900000000000000" charset="-52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roy ExtraBold" panose="00000900000000000000" charset="-52"/>
                <a:sym typeface="Calibri"/>
              </a:rPr>
              <a:t>Методическое сопровождение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roy Light" panose="00000400000000000000" charset="-52"/>
                <a:sym typeface="Calibri"/>
              </a:rPr>
              <a:t>специалистов центров охраны репродуктивного здоровья подростков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roy Light" panose="00000400000000000000" charset="-52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49675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exels-photo-135013.webp" descr="pexels-photo-135013.webp"/>
          <p:cNvPicPr>
            <a:picLocks noChangeAspect="1"/>
          </p:cNvPicPr>
          <p:nvPr/>
        </p:nvPicPr>
        <p:blipFill>
          <a:blip r:embed="rId3"/>
          <a:srcRect l="35129" t="14438" r="5480" b="2696"/>
          <a:stretch>
            <a:fillRect/>
          </a:stretch>
        </p:blipFill>
        <p:spPr>
          <a:xfrm>
            <a:off x="3717167" y="983876"/>
            <a:ext cx="4890293" cy="4890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2" y="0"/>
                  <a:pt x="4803" y="1005"/>
                  <a:pt x="2881" y="3015"/>
                </a:cubicBezTo>
                <a:cubicBezTo>
                  <a:pt x="-961" y="7037"/>
                  <a:pt x="-961" y="13557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7"/>
                  <a:pt x="20639" y="7037"/>
                  <a:pt x="16797" y="3015"/>
                </a:cubicBezTo>
                <a:cubicBezTo>
                  <a:pt x="14875" y="1005"/>
                  <a:pt x="12358" y="0"/>
                  <a:pt x="984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65" name="Кружок"/>
          <p:cNvSpPr/>
          <p:nvPr/>
        </p:nvSpPr>
        <p:spPr>
          <a:xfrm>
            <a:off x="3089790" y="422790"/>
            <a:ext cx="6012420" cy="6012420"/>
          </a:xfrm>
          <a:prstGeom prst="ellipse">
            <a:avLst/>
          </a:prstGeom>
          <a:ln w="28575">
            <a:solidFill>
              <a:srgbClr val="000000"/>
            </a:solidFill>
            <a:prstDash val="sysDot"/>
            <a:miter lim="400000"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266" name="Кружок"/>
          <p:cNvSpPr/>
          <p:nvPr/>
        </p:nvSpPr>
        <p:spPr>
          <a:xfrm rot="10800000" flipH="1">
            <a:off x="7996556" y="1083841"/>
            <a:ext cx="311531" cy="31153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7" name="Кружок"/>
          <p:cNvSpPr/>
          <p:nvPr/>
        </p:nvSpPr>
        <p:spPr>
          <a:xfrm rot="10800000" flipH="1">
            <a:off x="8926261" y="3308667"/>
            <a:ext cx="311531" cy="31153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8" name="Кружок"/>
          <p:cNvSpPr/>
          <p:nvPr/>
        </p:nvSpPr>
        <p:spPr>
          <a:xfrm flipV="1">
            <a:off x="8290728" y="5171394"/>
            <a:ext cx="311531" cy="31153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9" name="Кружок"/>
          <p:cNvSpPr/>
          <p:nvPr/>
        </p:nvSpPr>
        <p:spPr>
          <a:xfrm flipV="1">
            <a:off x="3687536" y="5306861"/>
            <a:ext cx="311531" cy="31153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0" name="Кружок"/>
          <p:cNvSpPr/>
          <p:nvPr/>
        </p:nvSpPr>
        <p:spPr>
          <a:xfrm rot="10800000" flipH="1">
            <a:off x="2939151" y="3308667"/>
            <a:ext cx="311532" cy="31153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1" name="Кружок"/>
          <p:cNvSpPr/>
          <p:nvPr/>
        </p:nvSpPr>
        <p:spPr>
          <a:xfrm flipV="1">
            <a:off x="3845061" y="1083841"/>
            <a:ext cx="311531" cy="31153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2" name="TextBox 24"/>
          <p:cNvSpPr txBox="1"/>
          <p:nvPr/>
        </p:nvSpPr>
        <p:spPr>
          <a:xfrm>
            <a:off x="8819560" y="1428053"/>
            <a:ext cx="3023801" cy="359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400"/>
              </a:lnSpc>
              <a:defRPr sz="1300" spc="31">
                <a:latin typeface="Gilroy Light"/>
                <a:ea typeface="Gilroy Light"/>
                <a:cs typeface="Gilroy Light"/>
                <a:sym typeface="Gilroy Light"/>
              </a:defRPr>
            </a:pPr>
            <a:r>
              <a:t>в соответствии с Порядком оказания помощи 1130н </a:t>
            </a:r>
            <a:r>
              <a:rPr spc="27"/>
              <a:t> </a:t>
            </a:r>
          </a:p>
        </p:txBody>
      </p:sp>
      <p:sp>
        <p:nvSpPr>
          <p:cNvPr id="273" name="TextBox 28"/>
          <p:cNvSpPr txBox="1"/>
          <p:nvPr/>
        </p:nvSpPr>
        <p:spPr>
          <a:xfrm>
            <a:off x="869240" y="3809065"/>
            <a:ext cx="1786850" cy="359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ts val="1400"/>
              </a:lnSpc>
              <a:defRPr sz="1300" spc="27">
                <a:latin typeface="Gilroy Light"/>
                <a:ea typeface="Gilroy Light"/>
                <a:cs typeface="Gilroy Light"/>
                <a:sym typeface="Gilroy Light"/>
              </a:defRPr>
            </a:pPr>
            <a:r>
              <a:rPr dirty="0" err="1"/>
              <a:t>Прерывания</a:t>
            </a:r>
            <a:r>
              <a:rPr dirty="0"/>
              <a:t> </a:t>
            </a:r>
            <a:r>
              <a:rPr dirty="0" err="1"/>
              <a:t>до</a:t>
            </a:r>
            <a:r>
              <a:rPr dirty="0"/>
              <a:t> 12 </a:t>
            </a:r>
            <a:r>
              <a:rPr dirty="0" err="1"/>
              <a:t>недель</a:t>
            </a:r>
            <a:r>
              <a:rPr dirty="0"/>
              <a:t> </a:t>
            </a:r>
            <a:r>
              <a:rPr dirty="0" err="1"/>
              <a:t>сократились</a:t>
            </a:r>
            <a:endParaRPr dirty="0"/>
          </a:p>
        </p:txBody>
      </p:sp>
      <p:sp>
        <p:nvSpPr>
          <p:cNvPr id="274" name="TextBox 30"/>
          <p:cNvSpPr txBox="1"/>
          <p:nvPr/>
        </p:nvSpPr>
        <p:spPr>
          <a:xfrm>
            <a:off x="9434052" y="3809065"/>
            <a:ext cx="2095381" cy="359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400"/>
              </a:lnSpc>
              <a:defRPr sz="1300" spc="27">
                <a:latin typeface="Gilroy Light"/>
                <a:ea typeface="Gilroy Light"/>
                <a:cs typeface="Gilroy Light"/>
                <a:sym typeface="Gilroy Light"/>
              </a:defRPr>
            </a:pPr>
            <a:r>
              <a:t>Снижение случаев ИППП</a:t>
            </a:r>
          </a:p>
          <a:p>
            <a:pPr>
              <a:lnSpc>
                <a:spcPts val="1400"/>
              </a:lnSpc>
              <a:defRPr sz="1300" spc="27">
                <a:latin typeface="Gilroy Light"/>
                <a:ea typeface="Gilroy Light"/>
                <a:cs typeface="Gilroy Light"/>
                <a:sym typeface="Gilroy Light"/>
              </a:defRPr>
            </a:pPr>
            <a:r>
              <a:t>у подростков</a:t>
            </a:r>
          </a:p>
        </p:txBody>
      </p:sp>
      <p:sp>
        <p:nvSpPr>
          <p:cNvPr id="275" name="Прямоугольник 34"/>
          <p:cNvSpPr txBox="1"/>
          <p:nvPr/>
        </p:nvSpPr>
        <p:spPr>
          <a:xfrm>
            <a:off x="8753669" y="5687991"/>
            <a:ext cx="3299555" cy="806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1400"/>
              </a:lnSpc>
              <a:defRPr sz="1300" spc="30">
                <a:latin typeface="Gilroy Light"/>
                <a:ea typeface="Gilroy Light"/>
                <a:cs typeface="Gilroy Light"/>
                <a:sym typeface="Gilroy Light"/>
              </a:defRPr>
            </a:pPr>
            <a:r>
              <a:t>подростков ежегодно впервые обращаются и получают помощь: медицинскую, психологическую, социальную, правовую</a:t>
            </a:r>
          </a:p>
        </p:txBody>
      </p:sp>
      <p:sp>
        <p:nvSpPr>
          <p:cNvPr id="276" name="TextBox 49"/>
          <p:cNvSpPr txBox="1"/>
          <p:nvPr/>
        </p:nvSpPr>
        <p:spPr>
          <a:xfrm>
            <a:off x="138776" y="1336613"/>
            <a:ext cx="3248952" cy="45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r">
              <a:lnSpc>
                <a:spcPts val="1400"/>
              </a:lnSpc>
              <a:defRPr sz="1300"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dirty="0" err="1"/>
              <a:t>несовершеннолетних</a:t>
            </a:r>
            <a:r>
              <a:rPr dirty="0"/>
              <a:t> </a:t>
            </a:r>
            <a:r>
              <a:rPr dirty="0" err="1"/>
              <a:t>матерей</a:t>
            </a:r>
            <a:r>
              <a:rPr dirty="0"/>
              <a:t> с </a:t>
            </a:r>
            <a:r>
              <a:rPr dirty="0" err="1"/>
              <a:t>детьми</a:t>
            </a:r>
            <a:r>
              <a:rPr dirty="0"/>
              <a:t> </a:t>
            </a:r>
            <a:r>
              <a:rPr dirty="0" err="1"/>
              <a:t>получили</a:t>
            </a:r>
            <a:r>
              <a:rPr dirty="0"/>
              <a:t> </a:t>
            </a:r>
            <a:r>
              <a:rPr dirty="0" err="1"/>
              <a:t>комплексную</a:t>
            </a:r>
            <a:r>
              <a:rPr lang="ru-RU" dirty="0"/>
              <a:t> </a:t>
            </a:r>
            <a:r>
              <a:rPr dirty="0" err="1"/>
              <a:t>помощь</a:t>
            </a:r>
            <a:endParaRPr dirty="0"/>
          </a:p>
        </p:txBody>
      </p:sp>
      <p:sp>
        <p:nvSpPr>
          <p:cNvPr id="277" name="TextBox 50"/>
          <p:cNvSpPr txBox="1"/>
          <p:nvPr/>
        </p:nvSpPr>
        <p:spPr>
          <a:xfrm>
            <a:off x="252482" y="5803508"/>
            <a:ext cx="3154974" cy="628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lnSpc>
                <a:spcPts val="1400"/>
              </a:lnSpc>
              <a:defRPr sz="1300"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dirty="0" err="1"/>
              <a:t>развития</a:t>
            </a:r>
            <a:r>
              <a:rPr dirty="0"/>
              <a:t> </a:t>
            </a:r>
            <a:r>
              <a:rPr dirty="0" err="1"/>
              <a:t>медицинской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социальной</a:t>
            </a:r>
            <a:r>
              <a:rPr dirty="0"/>
              <a:t> </a:t>
            </a:r>
            <a:r>
              <a:rPr dirty="0" err="1"/>
              <a:t>помощи</a:t>
            </a:r>
            <a:r>
              <a:rPr dirty="0"/>
              <a:t> </a:t>
            </a:r>
            <a:r>
              <a:rPr dirty="0" err="1"/>
              <a:t>детям</a:t>
            </a:r>
            <a:r>
              <a:rPr dirty="0"/>
              <a:t>, </a:t>
            </a:r>
            <a:r>
              <a:rPr dirty="0" err="1"/>
              <a:t>матерям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семьям</a:t>
            </a:r>
            <a:r>
              <a:rPr dirty="0"/>
              <a:t>, </a:t>
            </a:r>
            <a:r>
              <a:rPr dirty="0" err="1"/>
              <a:t>воспитывающим</a:t>
            </a:r>
            <a:r>
              <a:rPr dirty="0"/>
              <a:t> </a:t>
            </a:r>
            <a:r>
              <a:rPr dirty="0" err="1"/>
              <a:t>детей</a:t>
            </a:r>
            <a:endParaRPr dirty="0"/>
          </a:p>
        </p:txBody>
      </p:sp>
      <p:sp>
        <p:nvSpPr>
          <p:cNvPr id="278" name="TextBox 52"/>
          <p:cNvSpPr txBox="1"/>
          <p:nvPr/>
        </p:nvSpPr>
        <p:spPr>
          <a:xfrm>
            <a:off x="9372087" y="3294379"/>
            <a:ext cx="1577898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900" cap="all" spc="43">
                <a:latin typeface="Gilroy ExtraBold"/>
                <a:ea typeface="Gilroy ExtraBold"/>
                <a:cs typeface="Gilroy ExtraBold"/>
                <a:sym typeface="Gilroy ExtraBold"/>
              </a:defRPr>
            </a:pPr>
            <a:r>
              <a:t>-91%</a:t>
            </a:r>
          </a:p>
        </p:txBody>
      </p:sp>
      <p:sp>
        <p:nvSpPr>
          <p:cNvPr id="279" name="TextBox 53"/>
          <p:cNvSpPr txBox="1"/>
          <p:nvPr/>
        </p:nvSpPr>
        <p:spPr>
          <a:xfrm>
            <a:off x="1073787" y="3294379"/>
            <a:ext cx="164122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2900" cap="all" spc="43">
                <a:latin typeface="Gilroy ExtraBold"/>
                <a:ea typeface="Gilroy ExtraBold"/>
                <a:cs typeface="Gilroy ExtraBold"/>
                <a:sym typeface="Gilroy ExtraBold"/>
              </a:defRPr>
            </a:pPr>
            <a:r>
              <a:t>-94%</a:t>
            </a:r>
          </a:p>
        </p:txBody>
      </p:sp>
      <p:sp>
        <p:nvSpPr>
          <p:cNvPr id="280" name="TextBox 55"/>
          <p:cNvSpPr txBox="1"/>
          <p:nvPr/>
        </p:nvSpPr>
        <p:spPr>
          <a:xfrm>
            <a:off x="570638" y="5301226"/>
            <a:ext cx="2845665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900" cap="all"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rPr dirty="0" err="1"/>
              <a:t>Концепция</a:t>
            </a:r>
            <a:r>
              <a:rPr dirty="0"/>
              <a:t> </a:t>
            </a:r>
          </a:p>
        </p:txBody>
      </p:sp>
      <p:sp>
        <p:nvSpPr>
          <p:cNvPr id="282" name="Кружок"/>
          <p:cNvSpPr/>
          <p:nvPr/>
        </p:nvSpPr>
        <p:spPr>
          <a:xfrm>
            <a:off x="3723414" y="983876"/>
            <a:ext cx="4890247" cy="4890247"/>
          </a:xfrm>
          <a:prstGeom prst="ellipse">
            <a:avLst/>
          </a:prstGeom>
          <a:solidFill>
            <a:srgbClr val="915966">
              <a:alpha val="7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ts val="3100"/>
              </a:lnSpc>
              <a:defRPr sz="1600" spc="52">
                <a:latin typeface="Arimo"/>
                <a:ea typeface="Arimo"/>
                <a:cs typeface="Arimo"/>
                <a:sym typeface="Arimo"/>
              </a:defRPr>
            </a:pPr>
            <a:endParaRPr/>
          </a:p>
        </p:txBody>
      </p:sp>
      <p:sp>
        <p:nvSpPr>
          <p:cNvPr id="281" name="TextBox 59"/>
          <p:cNvSpPr txBox="1"/>
          <p:nvPr/>
        </p:nvSpPr>
        <p:spPr>
          <a:xfrm>
            <a:off x="1727839" y="872872"/>
            <a:ext cx="1677193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900" cap="all"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rPr dirty="0"/>
              <a:t>1118</a:t>
            </a:r>
          </a:p>
        </p:txBody>
      </p:sp>
      <p:pic>
        <p:nvPicPr>
          <p:cNvPr id="285" name="Picture 64" descr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371" y="2325347"/>
            <a:ext cx="778934" cy="778933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15 ЦОРЗП"/>
          <p:cNvSpPr txBox="1"/>
          <p:nvPr/>
        </p:nvSpPr>
        <p:spPr>
          <a:xfrm>
            <a:off x="8667302" y="872872"/>
            <a:ext cx="188524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900" cap="all" spc="43"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t> 15 ЦОРЗП</a:t>
            </a:r>
          </a:p>
        </p:txBody>
      </p:sp>
      <p:sp>
        <p:nvSpPr>
          <p:cNvPr id="287" name="5000+"/>
          <p:cNvSpPr txBox="1"/>
          <p:nvPr/>
        </p:nvSpPr>
        <p:spPr>
          <a:xfrm>
            <a:off x="8753669" y="5188306"/>
            <a:ext cx="1234822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900" cap="all" spc="43"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t>5000+</a:t>
            </a:r>
          </a:p>
        </p:txBody>
      </p:sp>
      <p:sp>
        <p:nvSpPr>
          <p:cNvPr id="283" name="TextBox 61"/>
          <p:cNvSpPr txBox="1"/>
          <p:nvPr/>
        </p:nvSpPr>
        <p:spPr>
          <a:xfrm>
            <a:off x="4079952" y="3158621"/>
            <a:ext cx="4277772" cy="90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300">
                <a:solidFill>
                  <a:srgbClr val="FFFFFF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РЕЗУЛЬТАТЫ</a:t>
            </a:r>
          </a:p>
        </p:txBody>
      </p:sp>
      <p:sp>
        <p:nvSpPr>
          <p:cNvPr id="284" name="TextBox 62"/>
          <p:cNvSpPr txBox="1"/>
          <p:nvPr/>
        </p:nvSpPr>
        <p:spPr>
          <a:xfrm>
            <a:off x="5494478" y="4175244"/>
            <a:ext cx="1289775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dirty="0">
                <a:solidFill>
                  <a:schemeClr val="bg1"/>
                </a:solidFill>
                <a:latin typeface="Gilroy ExtraBold" panose="00000900000000000000" charset="-52"/>
              </a:rPr>
              <a:t>1993-2021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="" xmlns:a16="http://schemas.microsoft.com/office/drawing/2014/main" id="{21D7D8B2-328F-4667-4C40-815106469240}"/>
              </a:ext>
            </a:extLst>
          </p:cNvPr>
          <p:cNvSpPr/>
          <p:nvPr/>
        </p:nvSpPr>
        <p:spPr>
          <a:xfrm>
            <a:off x="2534654" y="946483"/>
            <a:ext cx="7443537" cy="5117432"/>
          </a:xfrm>
          <a:custGeom>
            <a:avLst/>
            <a:gdLst>
              <a:gd name="connsiteX0" fmla="*/ 994611 w 7443537"/>
              <a:gd name="connsiteY0" fmla="*/ 0 h 5470358"/>
              <a:gd name="connsiteX1" fmla="*/ 7443537 w 7443537"/>
              <a:gd name="connsiteY1" fmla="*/ 4090737 h 5470358"/>
              <a:gd name="connsiteX2" fmla="*/ 6994358 w 7443537"/>
              <a:gd name="connsiteY2" fmla="*/ 5470358 h 5470358"/>
              <a:gd name="connsiteX3" fmla="*/ 0 w 7443537"/>
              <a:gd name="connsiteY3" fmla="*/ 4989094 h 5470358"/>
              <a:gd name="connsiteX0" fmla="*/ 1652337 w 7443537"/>
              <a:gd name="connsiteY0" fmla="*/ 0 h 5117432"/>
              <a:gd name="connsiteX1" fmla="*/ 7443537 w 7443537"/>
              <a:gd name="connsiteY1" fmla="*/ 3737811 h 5117432"/>
              <a:gd name="connsiteX2" fmla="*/ 6994358 w 7443537"/>
              <a:gd name="connsiteY2" fmla="*/ 5117432 h 5117432"/>
              <a:gd name="connsiteX3" fmla="*/ 0 w 7443537"/>
              <a:gd name="connsiteY3" fmla="*/ 4636168 h 511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43537" h="5117432">
                <a:moveTo>
                  <a:pt x="1652337" y="0"/>
                </a:moveTo>
                <a:lnTo>
                  <a:pt x="7443537" y="3737811"/>
                </a:lnTo>
                <a:lnTo>
                  <a:pt x="6994358" y="5117432"/>
                </a:lnTo>
                <a:lnTo>
                  <a:pt x="0" y="4636168"/>
                </a:lnTo>
              </a:path>
            </a:pathLst>
          </a:custGeom>
          <a:solidFill>
            <a:srgbClr val="D9C1C7">
              <a:alpha val="68000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A19D9A37-54E6-68C5-BB3F-99A12EFA156C}"/>
              </a:ext>
            </a:extLst>
          </p:cNvPr>
          <p:cNvSpPr/>
          <p:nvPr/>
        </p:nvSpPr>
        <p:spPr>
          <a:xfrm>
            <a:off x="367529" y="504635"/>
            <a:ext cx="5101390" cy="5101390"/>
          </a:xfrm>
          <a:prstGeom prst="ellipse">
            <a:avLst/>
          </a:prstGeom>
          <a:solidFill>
            <a:srgbClr val="915966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7FF8F9E7-40DF-E7ED-645C-CF642F8694E5}"/>
              </a:ext>
            </a:extLst>
          </p:cNvPr>
          <p:cNvSpPr/>
          <p:nvPr/>
        </p:nvSpPr>
        <p:spPr>
          <a:xfrm>
            <a:off x="8726908" y="4490871"/>
            <a:ext cx="1580376" cy="1580376"/>
          </a:xfrm>
          <a:prstGeom prst="ellipse">
            <a:avLst/>
          </a:prstGeom>
          <a:solidFill>
            <a:srgbClr val="8C5663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TextBox 55">
            <a:extLst>
              <a:ext uri="{FF2B5EF4-FFF2-40B4-BE49-F238E27FC236}">
                <a16:creationId xmlns="" xmlns:a16="http://schemas.microsoft.com/office/drawing/2014/main" id="{89313775-705F-B29F-8D67-B6CE5898E335}"/>
              </a:ext>
            </a:extLst>
          </p:cNvPr>
          <p:cNvSpPr txBox="1"/>
          <p:nvPr/>
        </p:nvSpPr>
        <p:spPr>
          <a:xfrm>
            <a:off x="629442" y="1405947"/>
            <a:ext cx="4468606" cy="2646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r">
              <a:defRPr sz="2900" cap="all"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pPr algn="ctr"/>
            <a:r>
              <a:rPr lang="ru-RU" sz="16600" dirty="0">
                <a:solidFill>
                  <a:schemeClr val="bg1"/>
                </a:solidFill>
              </a:rPr>
              <a:t>3011</a:t>
            </a:r>
            <a:endParaRPr sz="16600" dirty="0">
              <a:solidFill>
                <a:schemeClr val="bg1"/>
              </a:solidFill>
            </a:endParaRPr>
          </a:p>
        </p:txBody>
      </p:sp>
      <p:sp>
        <p:nvSpPr>
          <p:cNvPr id="6" name="TextBox 55">
            <a:extLst>
              <a:ext uri="{FF2B5EF4-FFF2-40B4-BE49-F238E27FC236}">
                <a16:creationId xmlns="" xmlns:a16="http://schemas.microsoft.com/office/drawing/2014/main" id="{A75D2AB9-C0FF-3D54-730E-045E55D8793D}"/>
              </a:ext>
            </a:extLst>
          </p:cNvPr>
          <p:cNvSpPr txBox="1"/>
          <p:nvPr/>
        </p:nvSpPr>
        <p:spPr>
          <a:xfrm>
            <a:off x="7758817" y="4739919"/>
            <a:ext cx="3516557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r">
              <a:defRPr sz="2900" cap="all"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</a:rPr>
              <a:t>142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7" name="TextBox 55">
            <a:extLst>
              <a:ext uri="{FF2B5EF4-FFF2-40B4-BE49-F238E27FC236}">
                <a16:creationId xmlns="" xmlns:a16="http://schemas.microsoft.com/office/drawing/2014/main" id="{6FB58E17-F8C3-BA29-164F-D05B57D29928}"/>
              </a:ext>
            </a:extLst>
          </p:cNvPr>
          <p:cNvSpPr txBox="1"/>
          <p:nvPr/>
        </p:nvSpPr>
        <p:spPr>
          <a:xfrm>
            <a:off x="1105466" y="3729659"/>
            <a:ext cx="3516557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r">
              <a:defRPr sz="2900" cap="all"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Gilroy Light" pitchFamily="2" charset="77"/>
              </a:rPr>
              <a:t>1993</a:t>
            </a:r>
            <a:endParaRPr sz="3600" dirty="0">
              <a:solidFill>
                <a:schemeClr val="bg1"/>
              </a:solidFill>
              <a:latin typeface="Gilroy Light" pitchFamily="2" charset="77"/>
            </a:endParaRPr>
          </a:p>
        </p:txBody>
      </p:sp>
      <p:sp>
        <p:nvSpPr>
          <p:cNvPr id="9" name="TextBox 55">
            <a:extLst>
              <a:ext uri="{FF2B5EF4-FFF2-40B4-BE49-F238E27FC236}">
                <a16:creationId xmlns="" xmlns:a16="http://schemas.microsoft.com/office/drawing/2014/main" id="{62BEAA82-0052-B037-3A7C-E2B6DBDD9BF4}"/>
              </a:ext>
            </a:extLst>
          </p:cNvPr>
          <p:cNvSpPr txBox="1"/>
          <p:nvPr/>
        </p:nvSpPr>
        <p:spPr>
          <a:xfrm>
            <a:off x="7758817" y="5328099"/>
            <a:ext cx="351655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r">
              <a:defRPr sz="2900" cap="all"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pPr algn="ctr"/>
            <a:r>
              <a:rPr lang="ru-RU" sz="1800" dirty="0">
                <a:solidFill>
                  <a:schemeClr val="bg1"/>
                </a:solidFill>
                <a:latin typeface="Gilroy Light" pitchFamily="2" charset="77"/>
              </a:rPr>
              <a:t>2021</a:t>
            </a:r>
            <a:endParaRPr sz="3600" dirty="0">
              <a:solidFill>
                <a:schemeClr val="bg1"/>
              </a:solidFill>
              <a:latin typeface="Gilroy Light" pitchFamily="2" charset="77"/>
            </a:endParaRPr>
          </a:p>
        </p:txBody>
      </p:sp>
      <p:sp>
        <p:nvSpPr>
          <p:cNvPr id="11" name="TextBox 55">
            <a:extLst>
              <a:ext uri="{FF2B5EF4-FFF2-40B4-BE49-F238E27FC236}">
                <a16:creationId xmlns="" xmlns:a16="http://schemas.microsoft.com/office/drawing/2014/main" id="{B6FED390-0039-B4BE-53D6-14CC9C48C18D}"/>
              </a:ext>
            </a:extLst>
          </p:cNvPr>
          <p:cNvSpPr txBox="1"/>
          <p:nvPr/>
        </p:nvSpPr>
        <p:spPr>
          <a:xfrm>
            <a:off x="7003260" y="409921"/>
            <a:ext cx="4648875" cy="2123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r">
              <a:defRPr sz="2900" cap="all"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rPr lang="ru-RU" sz="4400" dirty="0"/>
              <a:t>СЛУЧАИ ПРЕРЫВАНИЯ БЕРЕМЕННОСТИ</a:t>
            </a:r>
            <a:r>
              <a:rPr sz="4400" dirty="0"/>
              <a:t> </a:t>
            </a:r>
          </a:p>
        </p:txBody>
      </p:sp>
      <p:sp>
        <p:nvSpPr>
          <p:cNvPr id="12" name="TextBox 32">
            <a:extLst>
              <a:ext uri="{FF2B5EF4-FFF2-40B4-BE49-F238E27FC236}">
                <a16:creationId xmlns="" xmlns:a16="http://schemas.microsoft.com/office/drawing/2014/main" id="{4B3407A0-4BE8-999B-C179-E6CD8569D587}"/>
              </a:ext>
            </a:extLst>
          </p:cNvPr>
          <p:cNvSpPr txBox="1"/>
          <p:nvPr/>
        </p:nvSpPr>
        <p:spPr>
          <a:xfrm>
            <a:off x="9340633" y="2475032"/>
            <a:ext cx="2203239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defRPr sz="1300" spc="26">
                <a:latin typeface="Evolventa"/>
                <a:ea typeface="Evolventa"/>
                <a:cs typeface="Evolventa"/>
                <a:sym typeface="Evolventa"/>
              </a:defRPr>
            </a:pPr>
            <a:r>
              <a:rPr lang="ru-RU" sz="1600" dirty="0"/>
              <a:t>Санкт-Петербург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224523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="" xmlns:a16="http://schemas.microsoft.com/office/drawing/2014/main" id="{7E9359F4-59F5-7D7E-2D51-6AD94ECAEFE2}"/>
              </a:ext>
            </a:extLst>
          </p:cNvPr>
          <p:cNvSpPr/>
          <p:nvPr/>
        </p:nvSpPr>
        <p:spPr>
          <a:xfrm>
            <a:off x="4837511" y="-134897"/>
            <a:ext cx="7217114" cy="7598719"/>
          </a:xfrm>
          <a:custGeom>
            <a:avLst/>
            <a:gdLst>
              <a:gd name="connsiteX0" fmla="*/ 7249886 w 7471954"/>
              <a:gd name="connsiteY0" fmla="*/ 0 h 7328263"/>
              <a:gd name="connsiteX1" fmla="*/ 849086 w 7471954"/>
              <a:gd name="connsiteY1" fmla="*/ 13063 h 7328263"/>
              <a:gd name="connsiteX2" fmla="*/ 0 w 7471954"/>
              <a:gd name="connsiteY2" fmla="*/ 3840480 h 7328263"/>
              <a:gd name="connsiteX3" fmla="*/ 875212 w 7471954"/>
              <a:gd name="connsiteY3" fmla="*/ 3291840 h 7328263"/>
              <a:gd name="connsiteX4" fmla="*/ 117566 w 7471954"/>
              <a:gd name="connsiteY4" fmla="*/ 7302137 h 7328263"/>
              <a:gd name="connsiteX5" fmla="*/ 7471954 w 7471954"/>
              <a:gd name="connsiteY5" fmla="*/ 7328263 h 7328263"/>
              <a:gd name="connsiteX6" fmla="*/ 7249886 w 7471954"/>
              <a:gd name="connsiteY6" fmla="*/ 0 h 7328263"/>
              <a:gd name="connsiteX0" fmla="*/ 7406640 w 7471954"/>
              <a:gd name="connsiteY0" fmla="*/ 0 h 7328263"/>
              <a:gd name="connsiteX1" fmla="*/ 849086 w 7471954"/>
              <a:gd name="connsiteY1" fmla="*/ 13063 h 7328263"/>
              <a:gd name="connsiteX2" fmla="*/ 0 w 7471954"/>
              <a:gd name="connsiteY2" fmla="*/ 3840480 h 7328263"/>
              <a:gd name="connsiteX3" fmla="*/ 875212 w 7471954"/>
              <a:gd name="connsiteY3" fmla="*/ 3291840 h 7328263"/>
              <a:gd name="connsiteX4" fmla="*/ 117566 w 7471954"/>
              <a:gd name="connsiteY4" fmla="*/ 7302137 h 7328263"/>
              <a:gd name="connsiteX5" fmla="*/ 7471954 w 7471954"/>
              <a:gd name="connsiteY5" fmla="*/ 7328263 h 7328263"/>
              <a:gd name="connsiteX6" fmla="*/ 7406640 w 7471954"/>
              <a:gd name="connsiteY6" fmla="*/ 0 h 7328263"/>
              <a:gd name="connsiteX0" fmla="*/ 7406640 w 7471954"/>
              <a:gd name="connsiteY0" fmla="*/ 0 h 7328263"/>
              <a:gd name="connsiteX1" fmla="*/ 849086 w 7471954"/>
              <a:gd name="connsiteY1" fmla="*/ 13063 h 7328263"/>
              <a:gd name="connsiteX2" fmla="*/ 0 w 7471954"/>
              <a:gd name="connsiteY2" fmla="*/ 3840480 h 7328263"/>
              <a:gd name="connsiteX3" fmla="*/ 1123406 w 7471954"/>
              <a:gd name="connsiteY3" fmla="*/ 3461657 h 7328263"/>
              <a:gd name="connsiteX4" fmla="*/ 117566 w 7471954"/>
              <a:gd name="connsiteY4" fmla="*/ 7302137 h 7328263"/>
              <a:gd name="connsiteX5" fmla="*/ 7471954 w 7471954"/>
              <a:gd name="connsiteY5" fmla="*/ 7328263 h 7328263"/>
              <a:gd name="connsiteX6" fmla="*/ 7406640 w 7471954"/>
              <a:gd name="connsiteY6" fmla="*/ 0 h 7328263"/>
              <a:gd name="connsiteX0" fmla="*/ 7328263 w 7393577"/>
              <a:gd name="connsiteY0" fmla="*/ 0 h 7328263"/>
              <a:gd name="connsiteX1" fmla="*/ 770709 w 7393577"/>
              <a:gd name="connsiteY1" fmla="*/ 13063 h 7328263"/>
              <a:gd name="connsiteX2" fmla="*/ 0 w 7393577"/>
              <a:gd name="connsiteY2" fmla="*/ 4376057 h 7328263"/>
              <a:gd name="connsiteX3" fmla="*/ 1045029 w 7393577"/>
              <a:gd name="connsiteY3" fmla="*/ 3461657 h 7328263"/>
              <a:gd name="connsiteX4" fmla="*/ 39189 w 7393577"/>
              <a:gd name="connsiteY4" fmla="*/ 7302137 h 7328263"/>
              <a:gd name="connsiteX5" fmla="*/ 7393577 w 7393577"/>
              <a:gd name="connsiteY5" fmla="*/ 7328263 h 7328263"/>
              <a:gd name="connsiteX6" fmla="*/ 7328263 w 7393577"/>
              <a:gd name="connsiteY6" fmla="*/ 0 h 7328263"/>
              <a:gd name="connsiteX0" fmla="*/ 7328263 w 7393577"/>
              <a:gd name="connsiteY0" fmla="*/ 0 h 7328263"/>
              <a:gd name="connsiteX1" fmla="*/ 770709 w 7393577"/>
              <a:gd name="connsiteY1" fmla="*/ 13063 h 7328263"/>
              <a:gd name="connsiteX2" fmla="*/ 0 w 7393577"/>
              <a:gd name="connsiteY2" fmla="*/ 4376057 h 7328263"/>
              <a:gd name="connsiteX3" fmla="*/ 1045029 w 7393577"/>
              <a:gd name="connsiteY3" fmla="*/ 3762103 h 7328263"/>
              <a:gd name="connsiteX4" fmla="*/ 39189 w 7393577"/>
              <a:gd name="connsiteY4" fmla="*/ 7302137 h 7328263"/>
              <a:gd name="connsiteX5" fmla="*/ 7393577 w 7393577"/>
              <a:gd name="connsiteY5" fmla="*/ 7328263 h 7328263"/>
              <a:gd name="connsiteX6" fmla="*/ 7328263 w 7393577"/>
              <a:gd name="connsiteY6" fmla="*/ 0 h 7328263"/>
              <a:gd name="connsiteX0" fmla="*/ 7328263 w 7393577"/>
              <a:gd name="connsiteY0" fmla="*/ 0 h 7328263"/>
              <a:gd name="connsiteX1" fmla="*/ 770709 w 7393577"/>
              <a:gd name="connsiteY1" fmla="*/ 13063 h 7328263"/>
              <a:gd name="connsiteX2" fmla="*/ 0 w 7393577"/>
              <a:gd name="connsiteY2" fmla="*/ 4376057 h 7328263"/>
              <a:gd name="connsiteX3" fmla="*/ 1227909 w 7393577"/>
              <a:gd name="connsiteY3" fmla="*/ 3579223 h 7328263"/>
              <a:gd name="connsiteX4" fmla="*/ 39189 w 7393577"/>
              <a:gd name="connsiteY4" fmla="*/ 7302137 h 7328263"/>
              <a:gd name="connsiteX5" fmla="*/ 7393577 w 7393577"/>
              <a:gd name="connsiteY5" fmla="*/ 7328263 h 7328263"/>
              <a:gd name="connsiteX6" fmla="*/ 7328263 w 7393577"/>
              <a:gd name="connsiteY6" fmla="*/ 0 h 7328263"/>
              <a:gd name="connsiteX0" fmla="*/ 7328263 w 7393577"/>
              <a:gd name="connsiteY0" fmla="*/ 0 h 7328263"/>
              <a:gd name="connsiteX1" fmla="*/ 1175658 w 7393577"/>
              <a:gd name="connsiteY1" fmla="*/ 0 h 7328263"/>
              <a:gd name="connsiteX2" fmla="*/ 0 w 7393577"/>
              <a:gd name="connsiteY2" fmla="*/ 4376057 h 7328263"/>
              <a:gd name="connsiteX3" fmla="*/ 1227909 w 7393577"/>
              <a:gd name="connsiteY3" fmla="*/ 3579223 h 7328263"/>
              <a:gd name="connsiteX4" fmla="*/ 39189 w 7393577"/>
              <a:gd name="connsiteY4" fmla="*/ 7302137 h 7328263"/>
              <a:gd name="connsiteX5" fmla="*/ 7393577 w 7393577"/>
              <a:gd name="connsiteY5" fmla="*/ 7328263 h 7328263"/>
              <a:gd name="connsiteX6" fmla="*/ 7328263 w 7393577"/>
              <a:gd name="connsiteY6" fmla="*/ 0 h 7328263"/>
              <a:gd name="connsiteX0" fmla="*/ 7328263 w 7393577"/>
              <a:gd name="connsiteY0" fmla="*/ 0 h 7328263"/>
              <a:gd name="connsiteX1" fmla="*/ 1175658 w 7393577"/>
              <a:gd name="connsiteY1" fmla="*/ 0 h 7328263"/>
              <a:gd name="connsiteX2" fmla="*/ 0 w 7393577"/>
              <a:gd name="connsiteY2" fmla="*/ 4376057 h 7328263"/>
              <a:gd name="connsiteX3" fmla="*/ 1502229 w 7393577"/>
              <a:gd name="connsiteY3" fmla="*/ 3631475 h 7328263"/>
              <a:gd name="connsiteX4" fmla="*/ 39189 w 7393577"/>
              <a:gd name="connsiteY4" fmla="*/ 7302137 h 7328263"/>
              <a:gd name="connsiteX5" fmla="*/ 7393577 w 7393577"/>
              <a:gd name="connsiteY5" fmla="*/ 7328263 h 7328263"/>
              <a:gd name="connsiteX6" fmla="*/ 7328263 w 7393577"/>
              <a:gd name="connsiteY6" fmla="*/ 0 h 7328263"/>
              <a:gd name="connsiteX0" fmla="*/ 7328263 w 7393577"/>
              <a:gd name="connsiteY0" fmla="*/ 13063 h 7341326"/>
              <a:gd name="connsiteX1" fmla="*/ 1240972 w 7393577"/>
              <a:gd name="connsiteY1" fmla="*/ 0 h 7341326"/>
              <a:gd name="connsiteX2" fmla="*/ 0 w 7393577"/>
              <a:gd name="connsiteY2" fmla="*/ 4389120 h 7341326"/>
              <a:gd name="connsiteX3" fmla="*/ 1502229 w 7393577"/>
              <a:gd name="connsiteY3" fmla="*/ 3644538 h 7341326"/>
              <a:gd name="connsiteX4" fmla="*/ 39189 w 7393577"/>
              <a:gd name="connsiteY4" fmla="*/ 7315200 h 7341326"/>
              <a:gd name="connsiteX5" fmla="*/ 7393577 w 7393577"/>
              <a:gd name="connsiteY5" fmla="*/ 7341326 h 7341326"/>
              <a:gd name="connsiteX6" fmla="*/ 7328263 w 7393577"/>
              <a:gd name="connsiteY6" fmla="*/ 13063 h 7341326"/>
              <a:gd name="connsiteX0" fmla="*/ 7328263 w 7393577"/>
              <a:gd name="connsiteY0" fmla="*/ 13063 h 7341326"/>
              <a:gd name="connsiteX1" fmla="*/ 1112635 w 7393577"/>
              <a:gd name="connsiteY1" fmla="*/ 0 h 7341326"/>
              <a:gd name="connsiteX2" fmla="*/ 0 w 7393577"/>
              <a:gd name="connsiteY2" fmla="*/ 4389120 h 7341326"/>
              <a:gd name="connsiteX3" fmla="*/ 1502229 w 7393577"/>
              <a:gd name="connsiteY3" fmla="*/ 3644538 h 7341326"/>
              <a:gd name="connsiteX4" fmla="*/ 39189 w 7393577"/>
              <a:gd name="connsiteY4" fmla="*/ 7315200 h 7341326"/>
              <a:gd name="connsiteX5" fmla="*/ 7393577 w 7393577"/>
              <a:gd name="connsiteY5" fmla="*/ 7341326 h 7341326"/>
              <a:gd name="connsiteX6" fmla="*/ 7328263 w 7393577"/>
              <a:gd name="connsiteY6" fmla="*/ 13063 h 7341326"/>
              <a:gd name="connsiteX0" fmla="*/ 7328263 w 7393577"/>
              <a:gd name="connsiteY0" fmla="*/ 13063 h 7341326"/>
              <a:gd name="connsiteX1" fmla="*/ 1112635 w 7393577"/>
              <a:gd name="connsiteY1" fmla="*/ 0 h 7341326"/>
              <a:gd name="connsiteX2" fmla="*/ 0 w 7393577"/>
              <a:gd name="connsiteY2" fmla="*/ 4389120 h 7341326"/>
              <a:gd name="connsiteX3" fmla="*/ 1261598 w 7393577"/>
              <a:gd name="connsiteY3" fmla="*/ 3885170 h 7341326"/>
              <a:gd name="connsiteX4" fmla="*/ 39189 w 7393577"/>
              <a:gd name="connsiteY4" fmla="*/ 7315200 h 7341326"/>
              <a:gd name="connsiteX5" fmla="*/ 7393577 w 7393577"/>
              <a:gd name="connsiteY5" fmla="*/ 7341326 h 7341326"/>
              <a:gd name="connsiteX6" fmla="*/ 7328263 w 7393577"/>
              <a:gd name="connsiteY6" fmla="*/ 13063 h 7341326"/>
              <a:gd name="connsiteX0" fmla="*/ 7328263 w 7393577"/>
              <a:gd name="connsiteY0" fmla="*/ 13063 h 7341326"/>
              <a:gd name="connsiteX1" fmla="*/ 1112635 w 7393577"/>
              <a:gd name="connsiteY1" fmla="*/ 0 h 7341326"/>
              <a:gd name="connsiteX2" fmla="*/ 0 w 7393577"/>
              <a:gd name="connsiteY2" fmla="*/ 4389120 h 7341326"/>
              <a:gd name="connsiteX3" fmla="*/ 1470145 w 7393577"/>
              <a:gd name="connsiteY3" fmla="*/ 3772875 h 7341326"/>
              <a:gd name="connsiteX4" fmla="*/ 39189 w 7393577"/>
              <a:gd name="connsiteY4" fmla="*/ 7315200 h 7341326"/>
              <a:gd name="connsiteX5" fmla="*/ 7393577 w 7393577"/>
              <a:gd name="connsiteY5" fmla="*/ 7341326 h 7341326"/>
              <a:gd name="connsiteX6" fmla="*/ 7328263 w 7393577"/>
              <a:gd name="connsiteY6" fmla="*/ 13063 h 7341326"/>
              <a:gd name="connsiteX0" fmla="*/ 7328263 w 7393577"/>
              <a:gd name="connsiteY0" fmla="*/ 13063 h 7341326"/>
              <a:gd name="connsiteX1" fmla="*/ 1112635 w 7393577"/>
              <a:gd name="connsiteY1" fmla="*/ 0 h 7341326"/>
              <a:gd name="connsiteX2" fmla="*/ 0 w 7393577"/>
              <a:gd name="connsiteY2" fmla="*/ 4389120 h 7341326"/>
              <a:gd name="connsiteX3" fmla="*/ 1373893 w 7393577"/>
              <a:gd name="connsiteY3" fmla="*/ 3837043 h 7341326"/>
              <a:gd name="connsiteX4" fmla="*/ 39189 w 7393577"/>
              <a:gd name="connsiteY4" fmla="*/ 7315200 h 7341326"/>
              <a:gd name="connsiteX5" fmla="*/ 7393577 w 7393577"/>
              <a:gd name="connsiteY5" fmla="*/ 7341326 h 7341326"/>
              <a:gd name="connsiteX6" fmla="*/ 7328263 w 7393577"/>
              <a:gd name="connsiteY6" fmla="*/ 13063 h 7341326"/>
              <a:gd name="connsiteX0" fmla="*/ 7328263 w 7393577"/>
              <a:gd name="connsiteY0" fmla="*/ 13063 h 7341326"/>
              <a:gd name="connsiteX1" fmla="*/ 1112635 w 7393577"/>
              <a:gd name="connsiteY1" fmla="*/ 0 h 7341326"/>
              <a:gd name="connsiteX2" fmla="*/ 0 w 7393577"/>
              <a:gd name="connsiteY2" fmla="*/ 4389120 h 7341326"/>
              <a:gd name="connsiteX3" fmla="*/ 1438061 w 7393577"/>
              <a:gd name="connsiteY3" fmla="*/ 3837043 h 7341326"/>
              <a:gd name="connsiteX4" fmla="*/ 39189 w 7393577"/>
              <a:gd name="connsiteY4" fmla="*/ 7315200 h 7341326"/>
              <a:gd name="connsiteX5" fmla="*/ 7393577 w 7393577"/>
              <a:gd name="connsiteY5" fmla="*/ 7341326 h 7341326"/>
              <a:gd name="connsiteX6" fmla="*/ 7328263 w 7393577"/>
              <a:gd name="connsiteY6" fmla="*/ 13063 h 7341326"/>
              <a:gd name="connsiteX0" fmla="*/ 7328263 w 7393577"/>
              <a:gd name="connsiteY0" fmla="*/ 13063 h 7341326"/>
              <a:gd name="connsiteX1" fmla="*/ 1112635 w 7393577"/>
              <a:gd name="connsiteY1" fmla="*/ 0 h 7341326"/>
              <a:gd name="connsiteX2" fmla="*/ 0 w 7393577"/>
              <a:gd name="connsiteY2" fmla="*/ 4389120 h 7341326"/>
              <a:gd name="connsiteX3" fmla="*/ 1598482 w 7393577"/>
              <a:gd name="connsiteY3" fmla="*/ 3596411 h 7341326"/>
              <a:gd name="connsiteX4" fmla="*/ 39189 w 7393577"/>
              <a:gd name="connsiteY4" fmla="*/ 7315200 h 7341326"/>
              <a:gd name="connsiteX5" fmla="*/ 7393577 w 7393577"/>
              <a:gd name="connsiteY5" fmla="*/ 7341326 h 7341326"/>
              <a:gd name="connsiteX6" fmla="*/ 7328263 w 7393577"/>
              <a:gd name="connsiteY6" fmla="*/ 13063 h 7341326"/>
              <a:gd name="connsiteX0" fmla="*/ 7289074 w 7354388"/>
              <a:gd name="connsiteY0" fmla="*/ 13063 h 7341326"/>
              <a:gd name="connsiteX1" fmla="*/ 1073446 w 7354388"/>
              <a:gd name="connsiteY1" fmla="*/ 0 h 7341326"/>
              <a:gd name="connsiteX2" fmla="*/ 137274 w 7354388"/>
              <a:gd name="connsiteY2" fmla="*/ 4661835 h 7341326"/>
              <a:gd name="connsiteX3" fmla="*/ 1559293 w 7354388"/>
              <a:gd name="connsiteY3" fmla="*/ 3596411 h 7341326"/>
              <a:gd name="connsiteX4" fmla="*/ 0 w 7354388"/>
              <a:gd name="connsiteY4" fmla="*/ 7315200 h 7341326"/>
              <a:gd name="connsiteX5" fmla="*/ 7354388 w 7354388"/>
              <a:gd name="connsiteY5" fmla="*/ 7341326 h 7341326"/>
              <a:gd name="connsiteX6" fmla="*/ 7289074 w 7354388"/>
              <a:gd name="connsiteY6" fmla="*/ 13063 h 7341326"/>
              <a:gd name="connsiteX0" fmla="*/ 7289074 w 7354388"/>
              <a:gd name="connsiteY0" fmla="*/ 13063 h 7341326"/>
              <a:gd name="connsiteX1" fmla="*/ 1073446 w 7354388"/>
              <a:gd name="connsiteY1" fmla="*/ 0 h 7341326"/>
              <a:gd name="connsiteX2" fmla="*/ 137274 w 7354388"/>
              <a:gd name="connsiteY2" fmla="*/ 4661835 h 7341326"/>
              <a:gd name="connsiteX3" fmla="*/ 1270535 w 7354388"/>
              <a:gd name="connsiteY3" fmla="*/ 3965379 h 7341326"/>
              <a:gd name="connsiteX4" fmla="*/ 0 w 7354388"/>
              <a:gd name="connsiteY4" fmla="*/ 7315200 h 7341326"/>
              <a:gd name="connsiteX5" fmla="*/ 7354388 w 7354388"/>
              <a:gd name="connsiteY5" fmla="*/ 7341326 h 7341326"/>
              <a:gd name="connsiteX6" fmla="*/ 7289074 w 7354388"/>
              <a:gd name="connsiteY6" fmla="*/ 13063 h 7341326"/>
              <a:gd name="connsiteX0" fmla="*/ 7289074 w 7354388"/>
              <a:gd name="connsiteY0" fmla="*/ 13063 h 7341326"/>
              <a:gd name="connsiteX1" fmla="*/ 1073446 w 7354388"/>
              <a:gd name="connsiteY1" fmla="*/ 0 h 7341326"/>
              <a:gd name="connsiteX2" fmla="*/ 137274 w 7354388"/>
              <a:gd name="connsiteY2" fmla="*/ 4405161 h 7341326"/>
              <a:gd name="connsiteX3" fmla="*/ 1270535 w 7354388"/>
              <a:gd name="connsiteY3" fmla="*/ 3965379 h 7341326"/>
              <a:gd name="connsiteX4" fmla="*/ 0 w 7354388"/>
              <a:gd name="connsiteY4" fmla="*/ 7315200 h 7341326"/>
              <a:gd name="connsiteX5" fmla="*/ 7354388 w 7354388"/>
              <a:gd name="connsiteY5" fmla="*/ 7341326 h 7341326"/>
              <a:gd name="connsiteX6" fmla="*/ 7289074 w 7354388"/>
              <a:gd name="connsiteY6" fmla="*/ 13063 h 7341326"/>
              <a:gd name="connsiteX0" fmla="*/ 7289074 w 7354388"/>
              <a:gd name="connsiteY0" fmla="*/ 13063 h 7341326"/>
              <a:gd name="connsiteX1" fmla="*/ 1073446 w 7354388"/>
              <a:gd name="connsiteY1" fmla="*/ 0 h 7341326"/>
              <a:gd name="connsiteX2" fmla="*/ 137274 w 7354388"/>
              <a:gd name="connsiteY2" fmla="*/ 4405161 h 7341326"/>
              <a:gd name="connsiteX3" fmla="*/ 1559293 w 7354388"/>
              <a:gd name="connsiteY3" fmla="*/ 3772874 h 7341326"/>
              <a:gd name="connsiteX4" fmla="*/ 0 w 7354388"/>
              <a:gd name="connsiteY4" fmla="*/ 7315200 h 7341326"/>
              <a:gd name="connsiteX5" fmla="*/ 7354388 w 7354388"/>
              <a:gd name="connsiteY5" fmla="*/ 7341326 h 7341326"/>
              <a:gd name="connsiteX6" fmla="*/ 7289074 w 7354388"/>
              <a:gd name="connsiteY6" fmla="*/ 13063 h 7341326"/>
              <a:gd name="connsiteX0" fmla="*/ 7151800 w 7217114"/>
              <a:gd name="connsiteY0" fmla="*/ 13063 h 7395411"/>
              <a:gd name="connsiteX1" fmla="*/ 936172 w 7217114"/>
              <a:gd name="connsiteY1" fmla="*/ 0 h 7395411"/>
              <a:gd name="connsiteX2" fmla="*/ 0 w 7217114"/>
              <a:gd name="connsiteY2" fmla="*/ 4405161 h 7395411"/>
              <a:gd name="connsiteX3" fmla="*/ 1422019 w 7217114"/>
              <a:gd name="connsiteY3" fmla="*/ 3772874 h 7395411"/>
              <a:gd name="connsiteX4" fmla="*/ 71273 w 7217114"/>
              <a:gd name="connsiteY4" fmla="*/ 7395411 h 7395411"/>
              <a:gd name="connsiteX5" fmla="*/ 7217114 w 7217114"/>
              <a:gd name="connsiteY5" fmla="*/ 7341326 h 7395411"/>
              <a:gd name="connsiteX6" fmla="*/ 7151800 w 7217114"/>
              <a:gd name="connsiteY6" fmla="*/ 13063 h 7395411"/>
              <a:gd name="connsiteX0" fmla="*/ 7151800 w 7217114"/>
              <a:gd name="connsiteY0" fmla="*/ 257761 h 7640109"/>
              <a:gd name="connsiteX1" fmla="*/ 987688 w 7217114"/>
              <a:gd name="connsiteY1" fmla="*/ 0 h 7640109"/>
              <a:gd name="connsiteX2" fmla="*/ 0 w 7217114"/>
              <a:gd name="connsiteY2" fmla="*/ 4649859 h 7640109"/>
              <a:gd name="connsiteX3" fmla="*/ 1422019 w 7217114"/>
              <a:gd name="connsiteY3" fmla="*/ 4017572 h 7640109"/>
              <a:gd name="connsiteX4" fmla="*/ 71273 w 7217114"/>
              <a:gd name="connsiteY4" fmla="*/ 7640109 h 7640109"/>
              <a:gd name="connsiteX5" fmla="*/ 7217114 w 7217114"/>
              <a:gd name="connsiteY5" fmla="*/ 7586024 h 7640109"/>
              <a:gd name="connsiteX6" fmla="*/ 7151800 w 7217114"/>
              <a:gd name="connsiteY6" fmla="*/ 257761 h 7640109"/>
              <a:gd name="connsiteX0" fmla="*/ 7216194 w 7217114"/>
              <a:gd name="connsiteY0" fmla="*/ 0 h 7652804"/>
              <a:gd name="connsiteX1" fmla="*/ 987688 w 7217114"/>
              <a:gd name="connsiteY1" fmla="*/ 12695 h 7652804"/>
              <a:gd name="connsiteX2" fmla="*/ 0 w 7217114"/>
              <a:gd name="connsiteY2" fmla="*/ 4662554 h 7652804"/>
              <a:gd name="connsiteX3" fmla="*/ 1422019 w 7217114"/>
              <a:gd name="connsiteY3" fmla="*/ 4030267 h 7652804"/>
              <a:gd name="connsiteX4" fmla="*/ 71273 w 7217114"/>
              <a:gd name="connsiteY4" fmla="*/ 7652804 h 7652804"/>
              <a:gd name="connsiteX5" fmla="*/ 7217114 w 7217114"/>
              <a:gd name="connsiteY5" fmla="*/ 7598719 h 7652804"/>
              <a:gd name="connsiteX6" fmla="*/ 7216194 w 7217114"/>
              <a:gd name="connsiteY6" fmla="*/ 0 h 7652804"/>
              <a:gd name="connsiteX0" fmla="*/ 7216194 w 7217114"/>
              <a:gd name="connsiteY0" fmla="*/ 0 h 7652804"/>
              <a:gd name="connsiteX1" fmla="*/ 987688 w 7217114"/>
              <a:gd name="connsiteY1" fmla="*/ 12695 h 7652804"/>
              <a:gd name="connsiteX2" fmla="*/ 0 w 7217114"/>
              <a:gd name="connsiteY2" fmla="*/ 4662554 h 7652804"/>
              <a:gd name="connsiteX3" fmla="*/ 1357625 w 7217114"/>
              <a:gd name="connsiteY3" fmla="*/ 4043146 h 7652804"/>
              <a:gd name="connsiteX4" fmla="*/ 71273 w 7217114"/>
              <a:gd name="connsiteY4" fmla="*/ 7652804 h 7652804"/>
              <a:gd name="connsiteX5" fmla="*/ 7217114 w 7217114"/>
              <a:gd name="connsiteY5" fmla="*/ 7598719 h 7652804"/>
              <a:gd name="connsiteX6" fmla="*/ 7216194 w 7217114"/>
              <a:gd name="connsiteY6" fmla="*/ 0 h 7652804"/>
              <a:gd name="connsiteX0" fmla="*/ 7216194 w 7217114"/>
              <a:gd name="connsiteY0" fmla="*/ 0 h 7598719"/>
              <a:gd name="connsiteX1" fmla="*/ 987688 w 7217114"/>
              <a:gd name="connsiteY1" fmla="*/ 12695 h 7598719"/>
              <a:gd name="connsiteX2" fmla="*/ 0 w 7217114"/>
              <a:gd name="connsiteY2" fmla="*/ 4662554 h 7598719"/>
              <a:gd name="connsiteX3" fmla="*/ 1357625 w 7217114"/>
              <a:gd name="connsiteY3" fmla="*/ 4043146 h 7598719"/>
              <a:gd name="connsiteX4" fmla="*/ 19757 w 7217114"/>
              <a:gd name="connsiteY4" fmla="*/ 7588410 h 7598719"/>
              <a:gd name="connsiteX5" fmla="*/ 7217114 w 7217114"/>
              <a:gd name="connsiteY5" fmla="*/ 7598719 h 7598719"/>
              <a:gd name="connsiteX6" fmla="*/ 7216194 w 7217114"/>
              <a:gd name="connsiteY6" fmla="*/ 0 h 759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17114" h="7598719">
                <a:moveTo>
                  <a:pt x="7216194" y="0"/>
                </a:moveTo>
                <a:lnTo>
                  <a:pt x="987688" y="12695"/>
                </a:lnTo>
                <a:lnTo>
                  <a:pt x="0" y="4662554"/>
                </a:lnTo>
                <a:lnTo>
                  <a:pt x="1357625" y="4043146"/>
                </a:lnTo>
                <a:lnTo>
                  <a:pt x="19757" y="7588410"/>
                </a:lnTo>
                <a:lnTo>
                  <a:pt x="7217114" y="7598719"/>
                </a:lnTo>
                <a:cubicBezTo>
                  <a:pt x="7216807" y="5065813"/>
                  <a:pt x="7216501" y="2532906"/>
                  <a:pt x="7216194" y="0"/>
                </a:cubicBezTo>
                <a:close/>
              </a:path>
            </a:pathLst>
          </a:custGeom>
          <a:solidFill>
            <a:srgbClr val="915966">
              <a:alpha val="58000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Freeform 1">
            <a:extLst>
              <a:ext uri="{FF2B5EF4-FFF2-40B4-BE49-F238E27FC236}">
                <a16:creationId xmlns="" xmlns:a16="http://schemas.microsoft.com/office/drawing/2014/main" id="{DEF5C4CC-AF68-320E-A794-4A3492B3429A}"/>
              </a:ext>
            </a:extLst>
          </p:cNvPr>
          <p:cNvSpPr/>
          <p:nvPr/>
        </p:nvSpPr>
        <p:spPr>
          <a:xfrm>
            <a:off x="5039156" y="-173716"/>
            <a:ext cx="7217114" cy="7395411"/>
          </a:xfrm>
          <a:custGeom>
            <a:avLst/>
            <a:gdLst>
              <a:gd name="connsiteX0" fmla="*/ 7249886 w 7471954"/>
              <a:gd name="connsiteY0" fmla="*/ 0 h 7328263"/>
              <a:gd name="connsiteX1" fmla="*/ 849086 w 7471954"/>
              <a:gd name="connsiteY1" fmla="*/ 13063 h 7328263"/>
              <a:gd name="connsiteX2" fmla="*/ 0 w 7471954"/>
              <a:gd name="connsiteY2" fmla="*/ 3840480 h 7328263"/>
              <a:gd name="connsiteX3" fmla="*/ 875212 w 7471954"/>
              <a:gd name="connsiteY3" fmla="*/ 3291840 h 7328263"/>
              <a:gd name="connsiteX4" fmla="*/ 117566 w 7471954"/>
              <a:gd name="connsiteY4" fmla="*/ 7302137 h 7328263"/>
              <a:gd name="connsiteX5" fmla="*/ 7471954 w 7471954"/>
              <a:gd name="connsiteY5" fmla="*/ 7328263 h 7328263"/>
              <a:gd name="connsiteX6" fmla="*/ 7249886 w 7471954"/>
              <a:gd name="connsiteY6" fmla="*/ 0 h 7328263"/>
              <a:gd name="connsiteX0" fmla="*/ 7406640 w 7471954"/>
              <a:gd name="connsiteY0" fmla="*/ 0 h 7328263"/>
              <a:gd name="connsiteX1" fmla="*/ 849086 w 7471954"/>
              <a:gd name="connsiteY1" fmla="*/ 13063 h 7328263"/>
              <a:gd name="connsiteX2" fmla="*/ 0 w 7471954"/>
              <a:gd name="connsiteY2" fmla="*/ 3840480 h 7328263"/>
              <a:gd name="connsiteX3" fmla="*/ 875212 w 7471954"/>
              <a:gd name="connsiteY3" fmla="*/ 3291840 h 7328263"/>
              <a:gd name="connsiteX4" fmla="*/ 117566 w 7471954"/>
              <a:gd name="connsiteY4" fmla="*/ 7302137 h 7328263"/>
              <a:gd name="connsiteX5" fmla="*/ 7471954 w 7471954"/>
              <a:gd name="connsiteY5" fmla="*/ 7328263 h 7328263"/>
              <a:gd name="connsiteX6" fmla="*/ 7406640 w 7471954"/>
              <a:gd name="connsiteY6" fmla="*/ 0 h 7328263"/>
              <a:gd name="connsiteX0" fmla="*/ 7406640 w 7471954"/>
              <a:gd name="connsiteY0" fmla="*/ 0 h 7328263"/>
              <a:gd name="connsiteX1" fmla="*/ 849086 w 7471954"/>
              <a:gd name="connsiteY1" fmla="*/ 13063 h 7328263"/>
              <a:gd name="connsiteX2" fmla="*/ 0 w 7471954"/>
              <a:gd name="connsiteY2" fmla="*/ 3840480 h 7328263"/>
              <a:gd name="connsiteX3" fmla="*/ 1123406 w 7471954"/>
              <a:gd name="connsiteY3" fmla="*/ 3461657 h 7328263"/>
              <a:gd name="connsiteX4" fmla="*/ 117566 w 7471954"/>
              <a:gd name="connsiteY4" fmla="*/ 7302137 h 7328263"/>
              <a:gd name="connsiteX5" fmla="*/ 7471954 w 7471954"/>
              <a:gd name="connsiteY5" fmla="*/ 7328263 h 7328263"/>
              <a:gd name="connsiteX6" fmla="*/ 7406640 w 7471954"/>
              <a:gd name="connsiteY6" fmla="*/ 0 h 7328263"/>
              <a:gd name="connsiteX0" fmla="*/ 7328263 w 7393577"/>
              <a:gd name="connsiteY0" fmla="*/ 0 h 7328263"/>
              <a:gd name="connsiteX1" fmla="*/ 770709 w 7393577"/>
              <a:gd name="connsiteY1" fmla="*/ 13063 h 7328263"/>
              <a:gd name="connsiteX2" fmla="*/ 0 w 7393577"/>
              <a:gd name="connsiteY2" fmla="*/ 4376057 h 7328263"/>
              <a:gd name="connsiteX3" fmla="*/ 1045029 w 7393577"/>
              <a:gd name="connsiteY3" fmla="*/ 3461657 h 7328263"/>
              <a:gd name="connsiteX4" fmla="*/ 39189 w 7393577"/>
              <a:gd name="connsiteY4" fmla="*/ 7302137 h 7328263"/>
              <a:gd name="connsiteX5" fmla="*/ 7393577 w 7393577"/>
              <a:gd name="connsiteY5" fmla="*/ 7328263 h 7328263"/>
              <a:gd name="connsiteX6" fmla="*/ 7328263 w 7393577"/>
              <a:gd name="connsiteY6" fmla="*/ 0 h 7328263"/>
              <a:gd name="connsiteX0" fmla="*/ 7328263 w 7393577"/>
              <a:gd name="connsiteY0" fmla="*/ 0 h 7328263"/>
              <a:gd name="connsiteX1" fmla="*/ 770709 w 7393577"/>
              <a:gd name="connsiteY1" fmla="*/ 13063 h 7328263"/>
              <a:gd name="connsiteX2" fmla="*/ 0 w 7393577"/>
              <a:gd name="connsiteY2" fmla="*/ 4376057 h 7328263"/>
              <a:gd name="connsiteX3" fmla="*/ 1045029 w 7393577"/>
              <a:gd name="connsiteY3" fmla="*/ 3762103 h 7328263"/>
              <a:gd name="connsiteX4" fmla="*/ 39189 w 7393577"/>
              <a:gd name="connsiteY4" fmla="*/ 7302137 h 7328263"/>
              <a:gd name="connsiteX5" fmla="*/ 7393577 w 7393577"/>
              <a:gd name="connsiteY5" fmla="*/ 7328263 h 7328263"/>
              <a:gd name="connsiteX6" fmla="*/ 7328263 w 7393577"/>
              <a:gd name="connsiteY6" fmla="*/ 0 h 7328263"/>
              <a:gd name="connsiteX0" fmla="*/ 7328263 w 7393577"/>
              <a:gd name="connsiteY0" fmla="*/ 0 h 7328263"/>
              <a:gd name="connsiteX1" fmla="*/ 770709 w 7393577"/>
              <a:gd name="connsiteY1" fmla="*/ 13063 h 7328263"/>
              <a:gd name="connsiteX2" fmla="*/ 0 w 7393577"/>
              <a:gd name="connsiteY2" fmla="*/ 4376057 h 7328263"/>
              <a:gd name="connsiteX3" fmla="*/ 1227909 w 7393577"/>
              <a:gd name="connsiteY3" fmla="*/ 3579223 h 7328263"/>
              <a:gd name="connsiteX4" fmla="*/ 39189 w 7393577"/>
              <a:gd name="connsiteY4" fmla="*/ 7302137 h 7328263"/>
              <a:gd name="connsiteX5" fmla="*/ 7393577 w 7393577"/>
              <a:gd name="connsiteY5" fmla="*/ 7328263 h 7328263"/>
              <a:gd name="connsiteX6" fmla="*/ 7328263 w 7393577"/>
              <a:gd name="connsiteY6" fmla="*/ 0 h 7328263"/>
              <a:gd name="connsiteX0" fmla="*/ 7328263 w 7393577"/>
              <a:gd name="connsiteY0" fmla="*/ 0 h 7328263"/>
              <a:gd name="connsiteX1" fmla="*/ 1175658 w 7393577"/>
              <a:gd name="connsiteY1" fmla="*/ 0 h 7328263"/>
              <a:gd name="connsiteX2" fmla="*/ 0 w 7393577"/>
              <a:gd name="connsiteY2" fmla="*/ 4376057 h 7328263"/>
              <a:gd name="connsiteX3" fmla="*/ 1227909 w 7393577"/>
              <a:gd name="connsiteY3" fmla="*/ 3579223 h 7328263"/>
              <a:gd name="connsiteX4" fmla="*/ 39189 w 7393577"/>
              <a:gd name="connsiteY4" fmla="*/ 7302137 h 7328263"/>
              <a:gd name="connsiteX5" fmla="*/ 7393577 w 7393577"/>
              <a:gd name="connsiteY5" fmla="*/ 7328263 h 7328263"/>
              <a:gd name="connsiteX6" fmla="*/ 7328263 w 7393577"/>
              <a:gd name="connsiteY6" fmla="*/ 0 h 7328263"/>
              <a:gd name="connsiteX0" fmla="*/ 7328263 w 7393577"/>
              <a:gd name="connsiteY0" fmla="*/ 0 h 7328263"/>
              <a:gd name="connsiteX1" fmla="*/ 1175658 w 7393577"/>
              <a:gd name="connsiteY1" fmla="*/ 0 h 7328263"/>
              <a:gd name="connsiteX2" fmla="*/ 0 w 7393577"/>
              <a:gd name="connsiteY2" fmla="*/ 4376057 h 7328263"/>
              <a:gd name="connsiteX3" fmla="*/ 1502229 w 7393577"/>
              <a:gd name="connsiteY3" fmla="*/ 3631475 h 7328263"/>
              <a:gd name="connsiteX4" fmla="*/ 39189 w 7393577"/>
              <a:gd name="connsiteY4" fmla="*/ 7302137 h 7328263"/>
              <a:gd name="connsiteX5" fmla="*/ 7393577 w 7393577"/>
              <a:gd name="connsiteY5" fmla="*/ 7328263 h 7328263"/>
              <a:gd name="connsiteX6" fmla="*/ 7328263 w 7393577"/>
              <a:gd name="connsiteY6" fmla="*/ 0 h 7328263"/>
              <a:gd name="connsiteX0" fmla="*/ 7328263 w 7393577"/>
              <a:gd name="connsiteY0" fmla="*/ 13063 h 7341326"/>
              <a:gd name="connsiteX1" fmla="*/ 1240972 w 7393577"/>
              <a:gd name="connsiteY1" fmla="*/ 0 h 7341326"/>
              <a:gd name="connsiteX2" fmla="*/ 0 w 7393577"/>
              <a:gd name="connsiteY2" fmla="*/ 4389120 h 7341326"/>
              <a:gd name="connsiteX3" fmla="*/ 1502229 w 7393577"/>
              <a:gd name="connsiteY3" fmla="*/ 3644538 h 7341326"/>
              <a:gd name="connsiteX4" fmla="*/ 39189 w 7393577"/>
              <a:gd name="connsiteY4" fmla="*/ 7315200 h 7341326"/>
              <a:gd name="connsiteX5" fmla="*/ 7393577 w 7393577"/>
              <a:gd name="connsiteY5" fmla="*/ 7341326 h 7341326"/>
              <a:gd name="connsiteX6" fmla="*/ 7328263 w 7393577"/>
              <a:gd name="connsiteY6" fmla="*/ 13063 h 7341326"/>
              <a:gd name="connsiteX0" fmla="*/ 7328263 w 7393577"/>
              <a:gd name="connsiteY0" fmla="*/ 13063 h 7341326"/>
              <a:gd name="connsiteX1" fmla="*/ 1112635 w 7393577"/>
              <a:gd name="connsiteY1" fmla="*/ 0 h 7341326"/>
              <a:gd name="connsiteX2" fmla="*/ 0 w 7393577"/>
              <a:gd name="connsiteY2" fmla="*/ 4389120 h 7341326"/>
              <a:gd name="connsiteX3" fmla="*/ 1502229 w 7393577"/>
              <a:gd name="connsiteY3" fmla="*/ 3644538 h 7341326"/>
              <a:gd name="connsiteX4" fmla="*/ 39189 w 7393577"/>
              <a:gd name="connsiteY4" fmla="*/ 7315200 h 7341326"/>
              <a:gd name="connsiteX5" fmla="*/ 7393577 w 7393577"/>
              <a:gd name="connsiteY5" fmla="*/ 7341326 h 7341326"/>
              <a:gd name="connsiteX6" fmla="*/ 7328263 w 7393577"/>
              <a:gd name="connsiteY6" fmla="*/ 13063 h 7341326"/>
              <a:gd name="connsiteX0" fmla="*/ 7328263 w 7393577"/>
              <a:gd name="connsiteY0" fmla="*/ 13063 h 7341326"/>
              <a:gd name="connsiteX1" fmla="*/ 1112635 w 7393577"/>
              <a:gd name="connsiteY1" fmla="*/ 0 h 7341326"/>
              <a:gd name="connsiteX2" fmla="*/ 0 w 7393577"/>
              <a:gd name="connsiteY2" fmla="*/ 4389120 h 7341326"/>
              <a:gd name="connsiteX3" fmla="*/ 1261598 w 7393577"/>
              <a:gd name="connsiteY3" fmla="*/ 3885170 h 7341326"/>
              <a:gd name="connsiteX4" fmla="*/ 39189 w 7393577"/>
              <a:gd name="connsiteY4" fmla="*/ 7315200 h 7341326"/>
              <a:gd name="connsiteX5" fmla="*/ 7393577 w 7393577"/>
              <a:gd name="connsiteY5" fmla="*/ 7341326 h 7341326"/>
              <a:gd name="connsiteX6" fmla="*/ 7328263 w 7393577"/>
              <a:gd name="connsiteY6" fmla="*/ 13063 h 7341326"/>
              <a:gd name="connsiteX0" fmla="*/ 7328263 w 7393577"/>
              <a:gd name="connsiteY0" fmla="*/ 13063 h 7341326"/>
              <a:gd name="connsiteX1" fmla="*/ 1112635 w 7393577"/>
              <a:gd name="connsiteY1" fmla="*/ 0 h 7341326"/>
              <a:gd name="connsiteX2" fmla="*/ 0 w 7393577"/>
              <a:gd name="connsiteY2" fmla="*/ 4389120 h 7341326"/>
              <a:gd name="connsiteX3" fmla="*/ 1470145 w 7393577"/>
              <a:gd name="connsiteY3" fmla="*/ 3772875 h 7341326"/>
              <a:gd name="connsiteX4" fmla="*/ 39189 w 7393577"/>
              <a:gd name="connsiteY4" fmla="*/ 7315200 h 7341326"/>
              <a:gd name="connsiteX5" fmla="*/ 7393577 w 7393577"/>
              <a:gd name="connsiteY5" fmla="*/ 7341326 h 7341326"/>
              <a:gd name="connsiteX6" fmla="*/ 7328263 w 7393577"/>
              <a:gd name="connsiteY6" fmla="*/ 13063 h 7341326"/>
              <a:gd name="connsiteX0" fmla="*/ 7328263 w 7393577"/>
              <a:gd name="connsiteY0" fmla="*/ 13063 h 7341326"/>
              <a:gd name="connsiteX1" fmla="*/ 1112635 w 7393577"/>
              <a:gd name="connsiteY1" fmla="*/ 0 h 7341326"/>
              <a:gd name="connsiteX2" fmla="*/ 0 w 7393577"/>
              <a:gd name="connsiteY2" fmla="*/ 4389120 h 7341326"/>
              <a:gd name="connsiteX3" fmla="*/ 1373893 w 7393577"/>
              <a:gd name="connsiteY3" fmla="*/ 3837043 h 7341326"/>
              <a:gd name="connsiteX4" fmla="*/ 39189 w 7393577"/>
              <a:gd name="connsiteY4" fmla="*/ 7315200 h 7341326"/>
              <a:gd name="connsiteX5" fmla="*/ 7393577 w 7393577"/>
              <a:gd name="connsiteY5" fmla="*/ 7341326 h 7341326"/>
              <a:gd name="connsiteX6" fmla="*/ 7328263 w 7393577"/>
              <a:gd name="connsiteY6" fmla="*/ 13063 h 7341326"/>
              <a:gd name="connsiteX0" fmla="*/ 7328263 w 7393577"/>
              <a:gd name="connsiteY0" fmla="*/ 13063 h 7341326"/>
              <a:gd name="connsiteX1" fmla="*/ 1112635 w 7393577"/>
              <a:gd name="connsiteY1" fmla="*/ 0 h 7341326"/>
              <a:gd name="connsiteX2" fmla="*/ 0 w 7393577"/>
              <a:gd name="connsiteY2" fmla="*/ 4389120 h 7341326"/>
              <a:gd name="connsiteX3" fmla="*/ 1438061 w 7393577"/>
              <a:gd name="connsiteY3" fmla="*/ 3837043 h 7341326"/>
              <a:gd name="connsiteX4" fmla="*/ 39189 w 7393577"/>
              <a:gd name="connsiteY4" fmla="*/ 7315200 h 7341326"/>
              <a:gd name="connsiteX5" fmla="*/ 7393577 w 7393577"/>
              <a:gd name="connsiteY5" fmla="*/ 7341326 h 7341326"/>
              <a:gd name="connsiteX6" fmla="*/ 7328263 w 7393577"/>
              <a:gd name="connsiteY6" fmla="*/ 13063 h 7341326"/>
              <a:gd name="connsiteX0" fmla="*/ 7328263 w 7393577"/>
              <a:gd name="connsiteY0" fmla="*/ 13063 h 7341326"/>
              <a:gd name="connsiteX1" fmla="*/ 1112635 w 7393577"/>
              <a:gd name="connsiteY1" fmla="*/ 0 h 7341326"/>
              <a:gd name="connsiteX2" fmla="*/ 0 w 7393577"/>
              <a:gd name="connsiteY2" fmla="*/ 4389120 h 7341326"/>
              <a:gd name="connsiteX3" fmla="*/ 1598482 w 7393577"/>
              <a:gd name="connsiteY3" fmla="*/ 3596411 h 7341326"/>
              <a:gd name="connsiteX4" fmla="*/ 39189 w 7393577"/>
              <a:gd name="connsiteY4" fmla="*/ 7315200 h 7341326"/>
              <a:gd name="connsiteX5" fmla="*/ 7393577 w 7393577"/>
              <a:gd name="connsiteY5" fmla="*/ 7341326 h 7341326"/>
              <a:gd name="connsiteX6" fmla="*/ 7328263 w 7393577"/>
              <a:gd name="connsiteY6" fmla="*/ 13063 h 7341326"/>
              <a:gd name="connsiteX0" fmla="*/ 7289074 w 7354388"/>
              <a:gd name="connsiteY0" fmla="*/ 13063 h 7341326"/>
              <a:gd name="connsiteX1" fmla="*/ 1073446 w 7354388"/>
              <a:gd name="connsiteY1" fmla="*/ 0 h 7341326"/>
              <a:gd name="connsiteX2" fmla="*/ 137274 w 7354388"/>
              <a:gd name="connsiteY2" fmla="*/ 4661835 h 7341326"/>
              <a:gd name="connsiteX3" fmla="*/ 1559293 w 7354388"/>
              <a:gd name="connsiteY3" fmla="*/ 3596411 h 7341326"/>
              <a:gd name="connsiteX4" fmla="*/ 0 w 7354388"/>
              <a:gd name="connsiteY4" fmla="*/ 7315200 h 7341326"/>
              <a:gd name="connsiteX5" fmla="*/ 7354388 w 7354388"/>
              <a:gd name="connsiteY5" fmla="*/ 7341326 h 7341326"/>
              <a:gd name="connsiteX6" fmla="*/ 7289074 w 7354388"/>
              <a:gd name="connsiteY6" fmla="*/ 13063 h 7341326"/>
              <a:gd name="connsiteX0" fmla="*/ 7289074 w 7354388"/>
              <a:gd name="connsiteY0" fmla="*/ 13063 h 7341326"/>
              <a:gd name="connsiteX1" fmla="*/ 1073446 w 7354388"/>
              <a:gd name="connsiteY1" fmla="*/ 0 h 7341326"/>
              <a:gd name="connsiteX2" fmla="*/ 137274 w 7354388"/>
              <a:gd name="connsiteY2" fmla="*/ 4661835 h 7341326"/>
              <a:gd name="connsiteX3" fmla="*/ 1270535 w 7354388"/>
              <a:gd name="connsiteY3" fmla="*/ 3965379 h 7341326"/>
              <a:gd name="connsiteX4" fmla="*/ 0 w 7354388"/>
              <a:gd name="connsiteY4" fmla="*/ 7315200 h 7341326"/>
              <a:gd name="connsiteX5" fmla="*/ 7354388 w 7354388"/>
              <a:gd name="connsiteY5" fmla="*/ 7341326 h 7341326"/>
              <a:gd name="connsiteX6" fmla="*/ 7289074 w 7354388"/>
              <a:gd name="connsiteY6" fmla="*/ 13063 h 7341326"/>
              <a:gd name="connsiteX0" fmla="*/ 7289074 w 7354388"/>
              <a:gd name="connsiteY0" fmla="*/ 13063 h 7341326"/>
              <a:gd name="connsiteX1" fmla="*/ 1073446 w 7354388"/>
              <a:gd name="connsiteY1" fmla="*/ 0 h 7341326"/>
              <a:gd name="connsiteX2" fmla="*/ 137274 w 7354388"/>
              <a:gd name="connsiteY2" fmla="*/ 4405161 h 7341326"/>
              <a:gd name="connsiteX3" fmla="*/ 1270535 w 7354388"/>
              <a:gd name="connsiteY3" fmla="*/ 3965379 h 7341326"/>
              <a:gd name="connsiteX4" fmla="*/ 0 w 7354388"/>
              <a:gd name="connsiteY4" fmla="*/ 7315200 h 7341326"/>
              <a:gd name="connsiteX5" fmla="*/ 7354388 w 7354388"/>
              <a:gd name="connsiteY5" fmla="*/ 7341326 h 7341326"/>
              <a:gd name="connsiteX6" fmla="*/ 7289074 w 7354388"/>
              <a:gd name="connsiteY6" fmla="*/ 13063 h 7341326"/>
              <a:gd name="connsiteX0" fmla="*/ 7289074 w 7354388"/>
              <a:gd name="connsiteY0" fmla="*/ 13063 h 7341326"/>
              <a:gd name="connsiteX1" fmla="*/ 1073446 w 7354388"/>
              <a:gd name="connsiteY1" fmla="*/ 0 h 7341326"/>
              <a:gd name="connsiteX2" fmla="*/ 137274 w 7354388"/>
              <a:gd name="connsiteY2" fmla="*/ 4405161 h 7341326"/>
              <a:gd name="connsiteX3" fmla="*/ 1559293 w 7354388"/>
              <a:gd name="connsiteY3" fmla="*/ 3772874 h 7341326"/>
              <a:gd name="connsiteX4" fmla="*/ 0 w 7354388"/>
              <a:gd name="connsiteY4" fmla="*/ 7315200 h 7341326"/>
              <a:gd name="connsiteX5" fmla="*/ 7354388 w 7354388"/>
              <a:gd name="connsiteY5" fmla="*/ 7341326 h 7341326"/>
              <a:gd name="connsiteX6" fmla="*/ 7289074 w 7354388"/>
              <a:gd name="connsiteY6" fmla="*/ 13063 h 7341326"/>
              <a:gd name="connsiteX0" fmla="*/ 7151800 w 7217114"/>
              <a:gd name="connsiteY0" fmla="*/ 13063 h 7395411"/>
              <a:gd name="connsiteX1" fmla="*/ 936172 w 7217114"/>
              <a:gd name="connsiteY1" fmla="*/ 0 h 7395411"/>
              <a:gd name="connsiteX2" fmla="*/ 0 w 7217114"/>
              <a:gd name="connsiteY2" fmla="*/ 4405161 h 7395411"/>
              <a:gd name="connsiteX3" fmla="*/ 1422019 w 7217114"/>
              <a:gd name="connsiteY3" fmla="*/ 3772874 h 7395411"/>
              <a:gd name="connsiteX4" fmla="*/ 71273 w 7217114"/>
              <a:gd name="connsiteY4" fmla="*/ 7395411 h 7395411"/>
              <a:gd name="connsiteX5" fmla="*/ 7217114 w 7217114"/>
              <a:gd name="connsiteY5" fmla="*/ 7341326 h 7395411"/>
              <a:gd name="connsiteX6" fmla="*/ 7151800 w 7217114"/>
              <a:gd name="connsiteY6" fmla="*/ 13063 h 739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17114" h="7395411">
                <a:moveTo>
                  <a:pt x="7151800" y="13063"/>
                </a:moveTo>
                <a:lnTo>
                  <a:pt x="936172" y="0"/>
                </a:lnTo>
                <a:lnTo>
                  <a:pt x="0" y="4405161"/>
                </a:lnTo>
                <a:lnTo>
                  <a:pt x="1422019" y="3772874"/>
                </a:lnTo>
                <a:lnTo>
                  <a:pt x="71273" y="7395411"/>
                </a:lnTo>
                <a:lnTo>
                  <a:pt x="7217114" y="7341326"/>
                </a:lnTo>
                <a:lnTo>
                  <a:pt x="7151800" y="13063"/>
                </a:lnTo>
                <a:close/>
              </a:path>
            </a:pathLst>
          </a:custGeom>
          <a:solidFill>
            <a:srgbClr val="915966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TextBox 55">
            <a:extLst>
              <a:ext uri="{FF2B5EF4-FFF2-40B4-BE49-F238E27FC236}">
                <a16:creationId xmlns="" xmlns:a16="http://schemas.microsoft.com/office/drawing/2014/main" id="{89313775-705F-B29F-8D67-B6CE5898E335}"/>
              </a:ext>
            </a:extLst>
          </p:cNvPr>
          <p:cNvSpPr txBox="1"/>
          <p:nvPr/>
        </p:nvSpPr>
        <p:spPr>
          <a:xfrm>
            <a:off x="920535" y="2105561"/>
            <a:ext cx="2845665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2900" cap="all"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pPr algn="ctr"/>
            <a:r>
              <a:rPr lang="ru-RU" sz="8000" dirty="0"/>
              <a:t>3011</a:t>
            </a:r>
            <a:endParaRPr sz="8000" dirty="0"/>
          </a:p>
        </p:txBody>
      </p:sp>
      <p:sp>
        <p:nvSpPr>
          <p:cNvPr id="4" name="TextBox 55">
            <a:extLst>
              <a:ext uri="{FF2B5EF4-FFF2-40B4-BE49-F238E27FC236}">
                <a16:creationId xmlns="" xmlns:a16="http://schemas.microsoft.com/office/drawing/2014/main" id="{0544CCE7-EA88-71F6-56B6-87F7E376A1F8}"/>
              </a:ext>
            </a:extLst>
          </p:cNvPr>
          <p:cNvSpPr txBox="1"/>
          <p:nvPr/>
        </p:nvSpPr>
        <p:spPr>
          <a:xfrm>
            <a:off x="7222050" y="663370"/>
            <a:ext cx="4219314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r">
              <a:defRPr sz="2900" cap="all"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pPr algn="ctr"/>
            <a:r>
              <a:rPr lang="ru-RU" sz="5400" dirty="0">
                <a:solidFill>
                  <a:schemeClr val="bg1"/>
                </a:solidFill>
              </a:rPr>
              <a:t>Экономия</a:t>
            </a:r>
            <a:endParaRPr sz="5400" dirty="0">
              <a:solidFill>
                <a:schemeClr val="bg1"/>
              </a:solidFill>
            </a:endParaRPr>
          </a:p>
        </p:txBody>
      </p:sp>
      <p:sp>
        <p:nvSpPr>
          <p:cNvPr id="5" name="TextBox 55">
            <a:extLst>
              <a:ext uri="{FF2B5EF4-FFF2-40B4-BE49-F238E27FC236}">
                <a16:creationId xmlns="" xmlns:a16="http://schemas.microsoft.com/office/drawing/2014/main" id="{2654BDE4-6308-BFA3-0D49-4D6B8C5FFD0B}"/>
              </a:ext>
            </a:extLst>
          </p:cNvPr>
          <p:cNvSpPr txBox="1"/>
          <p:nvPr/>
        </p:nvSpPr>
        <p:spPr>
          <a:xfrm>
            <a:off x="7962156" y="1726534"/>
            <a:ext cx="2845665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2900" cap="all"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pPr algn="ctr"/>
            <a:r>
              <a:rPr lang="x-none" dirty="0">
                <a:solidFill>
                  <a:schemeClr val="bg1">
                    <a:lumMod val="85000"/>
                  </a:schemeClr>
                </a:solidFill>
                <a:latin typeface="Gilroy Light" pitchFamily="2" charset="77"/>
              </a:rPr>
              <a:t>₽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latin typeface="Gilroy Light" pitchFamily="2" charset="77"/>
              </a:rPr>
              <a:t> </a:t>
            </a:r>
            <a:r>
              <a:rPr lang="ru-RU" sz="5400" dirty="0">
                <a:solidFill>
                  <a:schemeClr val="bg1"/>
                </a:solidFill>
              </a:rPr>
              <a:t>115,7 </a:t>
            </a:r>
            <a:r>
              <a:rPr lang="ru-RU" sz="5400" cap="none" baseline="30000" dirty="0">
                <a:solidFill>
                  <a:schemeClr val="bg1"/>
                </a:solidFill>
                <a:latin typeface="Gilroy Light" pitchFamily="2" charset="77"/>
              </a:rPr>
              <a:t>млн</a:t>
            </a:r>
            <a:endParaRPr sz="5400" baseline="30000" dirty="0">
              <a:solidFill>
                <a:schemeClr val="bg1"/>
              </a:solidFill>
              <a:latin typeface="Gilroy Light" pitchFamily="2" charset="77"/>
            </a:endParaRPr>
          </a:p>
        </p:txBody>
      </p:sp>
      <p:sp>
        <p:nvSpPr>
          <p:cNvPr id="6" name="TextBox 50">
            <a:extLst>
              <a:ext uri="{FF2B5EF4-FFF2-40B4-BE49-F238E27FC236}">
                <a16:creationId xmlns="" xmlns:a16="http://schemas.microsoft.com/office/drawing/2014/main" id="{17ED3FEB-B94B-B351-C5D9-998A8F8BCA24}"/>
              </a:ext>
            </a:extLst>
          </p:cNvPr>
          <p:cNvSpPr txBox="1"/>
          <p:nvPr/>
        </p:nvSpPr>
        <p:spPr>
          <a:xfrm>
            <a:off x="8544743" y="2563204"/>
            <a:ext cx="1475860" cy="271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r">
              <a:lnSpc>
                <a:spcPts val="1400"/>
              </a:lnSpc>
              <a:defRPr sz="1300"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Оказание</a:t>
            </a:r>
            <a:r>
              <a:rPr lang="ru-RU" dirty="0"/>
              <a:t> </a:t>
            </a:r>
            <a:r>
              <a:rPr lang="ru-RU" dirty="0">
                <a:solidFill>
                  <a:schemeClr val="bg1"/>
                </a:solidFill>
              </a:rPr>
              <a:t>услуги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" name="TextBox 55">
            <a:extLst>
              <a:ext uri="{FF2B5EF4-FFF2-40B4-BE49-F238E27FC236}">
                <a16:creationId xmlns="" xmlns:a16="http://schemas.microsoft.com/office/drawing/2014/main" id="{427CC9F3-2FA1-1F98-9465-D23F36C07B24}"/>
              </a:ext>
            </a:extLst>
          </p:cNvPr>
          <p:cNvSpPr txBox="1"/>
          <p:nvPr/>
        </p:nvSpPr>
        <p:spPr>
          <a:xfrm>
            <a:off x="7275332" y="4158861"/>
            <a:ext cx="4219314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r">
              <a:defRPr sz="2900" cap="all"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pPr algn="ctr"/>
            <a:r>
              <a:rPr lang="ru-RU" sz="5400" dirty="0">
                <a:solidFill>
                  <a:schemeClr val="bg1"/>
                </a:solidFill>
              </a:rPr>
              <a:t>Избежали</a:t>
            </a:r>
            <a:endParaRPr sz="5400" dirty="0">
              <a:solidFill>
                <a:schemeClr val="bg1"/>
              </a:solidFill>
            </a:endParaRPr>
          </a:p>
        </p:txBody>
      </p:sp>
      <p:sp>
        <p:nvSpPr>
          <p:cNvPr id="8" name="TextBox 55">
            <a:extLst>
              <a:ext uri="{FF2B5EF4-FFF2-40B4-BE49-F238E27FC236}">
                <a16:creationId xmlns="" xmlns:a16="http://schemas.microsoft.com/office/drawing/2014/main" id="{C8B48C14-801E-BDA9-DE41-B1C0444B217A}"/>
              </a:ext>
            </a:extLst>
          </p:cNvPr>
          <p:cNvSpPr txBox="1"/>
          <p:nvPr/>
        </p:nvSpPr>
        <p:spPr>
          <a:xfrm>
            <a:off x="8012261" y="4986113"/>
            <a:ext cx="2845665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2900" cap="all"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pPr algn="ctr"/>
            <a:r>
              <a:rPr lang="ru-RU" sz="5400" dirty="0">
                <a:solidFill>
                  <a:schemeClr val="bg1"/>
                </a:solidFill>
              </a:rPr>
              <a:t>195</a:t>
            </a:r>
            <a:endParaRPr sz="5400" baseline="30000" dirty="0">
              <a:solidFill>
                <a:schemeClr val="bg1"/>
              </a:solidFill>
            </a:endParaRPr>
          </a:p>
        </p:txBody>
      </p:sp>
      <p:sp>
        <p:nvSpPr>
          <p:cNvPr id="9" name="TextBox 50">
            <a:extLst>
              <a:ext uri="{FF2B5EF4-FFF2-40B4-BE49-F238E27FC236}">
                <a16:creationId xmlns="" xmlns:a16="http://schemas.microsoft.com/office/drawing/2014/main" id="{D1E89DF2-D7AD-9CF7-8BE8-2655A707F747}"/>
              </a:ext>
            </a:extLst>
          </p:cNvPr>
          <p:cNvSpPr txBox="1"/>
          <p:nvPr/>
        </p:nvSpPr>
        <p:spPr>
          <a:xfrm>
            <a:off x="7858880" y="5870374"/>
            <a:ext cx="2847587" cy="271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r">
              <a:lnSpc>
                <a:spcPts val="1400"/>
              </a:lnSpc>
              <a:defRPr sz="1300"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Случая серьезных последствий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1" name="TextBox 50">
            <a:extLst>
              <a:ext uri="{FF2B5EF4-FFF2-40B4-BE49-F238E27FC236}">
                <a16:creationId xmlns="" xmlns:a16="http://schemas.microsoft.com/office/drawing/2014/main" id="{5354E101-8671-AECE-E075-03322B014B02}"/>
              </a:ext>
            </a:extLst>
          </p:cNvPr>
          <p:cNvSpPr txBox="1"/>
          <p:nvPr/>
        </p:nvSpPr>
        <p:spPr>
          <a:xfrm>
            <a:off x="1296353" y="3352213"/>
            <a:ext cx="1868597" cy="271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r">
              <a:lnSpc>
                <a:spcPts val="1400"/>
              </a:lnSpc>
              <a:defRPr sz="1300"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lang="ru-RU" dirty="0"/>
              <a:t>случаев прерывания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0519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81">
            <a:extLst>
              <a:ext uri="{FF2B5EF4-FFF2-40B4-BE49-F238E27FC236}">
                <a16:creationId xmlns="" xmlns:a16="http://schemas.microsoft.com/office/drawing/2014/main" id="{C4C756F6-0549-4E32-8C0F-8940F869B985}"/>
              </a:ext>
            </a:extLst>
          </p:cNvPr>
          <p:cNvGrpSpPr/>
          <p:nvPr/>
        </p:nvGrpSpPr>
        <p:grpSpPr>
          <a:xfrm>
            <a:off x="3957331" y="4698351"/>
            <a:ext cx="448547" cy="114984"/>
            <a:chOff x="0" y="0"/>
            <a:chExt cx="855082" cy="186907"/>
          </a:xfrm>
        </p:grpSpPr>
        <p:sp>
          <p:nvSpPr>
            <p:cNvPr id="97" name="Straight Connector 82">
              <a:extLst>
                <a:ext uri="{FF2B5EF4-FFF2-40B4-BE49-F238E27FC236}">
                  <a16:creationId xmlns="" xmlns:a16="http://schemas.microsoft.com/office/drawing/2014/main" id="{B609DD74-2A8D-45E1-B92D-7A0466ACB811}"/>
                </a:ext>
              </a:extLst>
            </p:cNvPr>
            <p:cNvSpPr/>
            <p:nvPr/>
          </p:nvSpPr>
          <p:spPr>
            <a:xfrm>
              <a:off x="0" y="0"/>
              <a:ext cx="548532" cy="1"/>
            </a:xfrm>
            <a:prstGeom prst="line">
              <a:avLst/>
            </a:prstGeom>
            <a:noFill/>
            <a:ln w="12700" cap="flat">
              <a:solidFill>
                <a:srgbClr val="CEAFB7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828282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endParaRPr/>
            </a:p>
          </p:txBody>
        </p:sp>
        <p:sp>
          <p:nvSpPr>
            <p:cNvPr id="98" name="Straight Connector 83">
              <a:extLst>
                <a:ext uri="{FF2B5EF4-FFF2-40B4-BE49-F238E27FC236}">
                  <a16:creationId xmlns="" xmlns:a16="http://schemas.microsoft.com/office/drawing/2014/main" id="{D6B687DB-CCA9-4CFF-9A12-459382890837}"/>
                </a:ext>
              </a:extLst>
            </p:cNvPr>
            <p:cNvSpPr/>
            <p:nvPr/>
          </p:nvSpPr>
          <p:spPr>
            <a:xfrm>
              <a:off x="548531" y="-1"/>
              <a:ext cx="306552" cy="186909"/>
            </a:xfrm>
            <a:prstGeom prst="line">
              <a:avLst/>
            </a:prstGeom>
            <a:noFill/>
            <a:ln w="12700" cap="flat">
              <a:solidFill>
                <a:srgbClr val="CEAFB7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828282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endParaRPr/>
            </a:p>
          </p:txBody>
        </p:sp>
      </p:grpSp>
      <p:grpSp>
        <p:nvGrpSpPr>
          <p:cNvPr id="93" name="Group 90">
            <a:extLst>
              <a:ext uri="{FF2B5EF4-FFF2-40B4-BE49-F238E27FC236}">
                <a16:creationId xmlns="" xmlns:a16="http://schemas.microsoft.com/office/drawing/2014/main" id="{041D25C2-2468-49CC-9102-47E93513E080}"/>
              </a:ext>
            </a:extLst>
          </p:cNvPr>
          <p:cNvGrpSpPr/>
          <p:nvPr/>
        </p:nvGrpSpPr>
        <p:grpSpPr>
          <a:xfrm>
            <a:off x="7777068" y="4707125"/>
            <a:ext cx="543704" cy="123110"/>
            <a:chOff x="0" y="0"/>
            <a:chExt cx="858372" cy="186991"/>
          </a:xfrm>
        </p:grpSpPr>
        <p:sp>
          <p:nvSpPr>
            <p:cNvPr id="94" name="Straight Connector 91">
              <a:extLst>
                <a:ext uri="{FF2B5EF4-FFF2-40B4-BE49-F238E27FC236}">
                  <a16:creationId xmlns="" xmlns:a16="http://schemas.microsoft.com/office/drawing/2014/main" id="{9262AE54-3A4E-44A9-BD21-5CC094E21ECC}"/>
                </a:ext>
              </a:extLst>
            </p:cNvPr>
            <p:cNvSpPr/>
            <p:nvPr/>
          </p:nvSpPr>
          <p:spPr>
            <a:xfrm>
              <a:off x="309841" y="0"/>
              <a:ext cx="548532" cy="1"/>
            </a:xfrm>
            <a:prstGeom prst="line">
              <a:avLst/>
            </a:prstGeom>
            <a:noFill/>
            <a:ln w="12700" cap="flat">
              <a:solidFill>
                <a:srgbClr val="C6A2A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828282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endParaRPr/>
            </a:p>
          </p:txBody>
        </p:sp>
        <p:sp>
          <p:nvSpPr>
            <p:cNvPr id="95" name="Straight Connector 92">
              <a:extLst>
                <a:ext uri="{FF2B5EF4-FFF2-40B4-BE49-F238E27FC236}">
                  <a16:creationId xmlns="" xmlns:a16="http://schemas.microsoft.com/office/drawing/2014/main" id="{3647600D-EA29-4C45-962C-FB145CC38E42}"/>
                </a:ext>
              </a:extLst>
            </p:cNvPr>
            <p:cNvSpPr/>
            <p:nvPr/>
          </p:nvSpPr>
          <p:spPr>
            <a:xfrm flipV="1">
              <a:off x="-1" y="84"/>
              <a:ext cx="306552" cy="186908"/>
            </a:xfrm>
            <a:prstGeom prst="line">
              <a:avLst/>
            </a:prstGeom>
            <a:noFill/>
            <a:ln w="12700" cap="flat">
              <a:solidFill>
                <a:srgbClr val="C6A2A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828282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endParaRPr/>
            </a:p>
          </p:txBody>
        </p:sp>
      </p:grpSp>
      <p:grpSp>
        <p:nvGrpSpPr>
          <p:cNvPr id="90" name="Group 90">
            <a:extLst>
              <a:ext uri="{FF2B5EF4-FFF2-40B4-BE49-F238E27FC236}">
                <a16:creationId xmlns="" xmlns:a16="http://schemas.microsoft.com/office/drawing/2014/main" id="{50132619-237A-47B4-AB2C-3F80B72DE35D}"/>
              </a:ext>
            </a:extLst>
          </p:cNvPr>
          <p:cNvGrpSpPr/>
          <p:nvPr/>
        </p:nvGrpSpPr>
        <p:grpSpPr>
          <a:xfrm>
            <a:off x="7778775" y="2266737"/>
            <a:ext cx="543704" cy="123110"/>
            <a:chOff x="0" y="0"/>
            <a:chExt cx="858372" cy="186991"/>
          </a:xfrm>
        </p:grpSpPr>
        <p:sp>
          <p:nvSpPr>
            <p:cNvPr id="91" name="Straight Connector 91">
              <a:extLst>
                <a:ext uri="{FF2B5EF4-FFF2-40B4-BE49-F238E27FC236}">
                  <a16:creationId xmlns="" xmlns:a16="http://schemas.microsoft.com/office/drawing/2014/main" id="{2466790A-E34D-4AD3-9BE5-429D499860C1}"/>
                </a:ext>
              </a:extLst>
            </p:cNvPr>
            <p:cNvSpPr/>
            <p:nvPr/>
          </p:nvSpPr>
          <p:spPr>
            <a:xfrm>
              <a:off x="309841" y="0"/>
              <a:ext cx="548532" cy="1"/>
            </a:xfrm>
            <a:prstGeom prst="line">
              <a:avLst/>
            </a:prstGeom>
            <a:noFill/>
            <a:ln w="12700" cap="flat">
              <a:solidFill>
                <a:srgbClr val="C6A2A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828282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endParaRPr/>
            </a:p>
          </p:txBody>
        </p:sp>
        <p:sp>
          <p:nvSpPr>
            <p:cNvPr id="92" name="Straight Connector 92">
              <a:extLst>
                <a:ext uri="{FF2B5EF4-FFF2-40B4-BE49-F238E27FC236}">
                  <a16:creationId xmlns="" xmlns:a16="http://schemas.microsoft.com/office/drawing/2014/main" id="{98A81AAE-77CD-49E0-A1C2-773DC32AFF30}"/>
                </a:ext>
              </a:extLst>
            </p:cNvPr>
            <p:cNvSpPr/>
            <p:nvPr/>
          </p:nvSpPr>
          <p:spPr>
            <a:xfrm flipV="1">
              <a:off x="-1" y="84"/>
              <a:ext cx="306552" cy="186908"/>
            </a:xfrm>
            <a:prstGeom prst="line">
              <a:avLst/>
            </a:prstGeom>
            <a:noFill/>
            <a:ln w="12700" cap="flat">
              <a:solidFill>
                <a:srgbClr val="C6A2A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828282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endParaRPr/>
            </a:p>
          </p:txBody>
        </p:sp>
      </p:grpSp>
      <p:sp>
        <p:nvSpPr>
          <p:cNvPr id="360" name="Freeform 5"/>
          <p:cNvSpPr/>
          <p:nvPr/>
        </p:nvSpPr>
        <p:spPr>
          <a:xfrm>
            <a:off x="4450164" y="3676156"/>
            <a:ext cx="1631171" cy="1629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911"/>
                </a:moveTo>
                <a:cubicBezTo>
                  <a:pt x="18614" y="11738"/>
                  <a:pt x="15662" y="10522"/>
                  <a:pt x="13370" y="8230"/>
                </a:cubicBezTo>
                <a:cubicBezTo>
                  <a:pt x="11078" y="5938"/>
                  <a:pt x="9862" y="2986"/>
                  <a:pt x="9689" y="0"/>
                </a:cubicBezTo>
                <a:cubicBezTo>
                  <a:pt x="0" y="0"/>
                  <a:pt x="0" y="0"/>
                  <a:pt x="0" y="0"/>
                </a:cubicBezTo>
                <a:cubicBezTo>
                  <a:pt x="174" y="5487"/>
                  <a:pt x="2327" y="10904"/>
                  <a:pt x="6494" y="15106"/>
                </a:cubicBezTo>
                <a:cubicBezTo>
                  <a:pt x="10696" y="19273"/>
                  <a:pt x="16113" y="21426"/>
                  <a:pt x="21600" y="21600"/>
                </a:cubicBezTo>
                <a:cubicBezTo>
                  <a:pt x="21600" y="11911"/>
                  <a:pt x="21600" y="11911"/>
                  <a:pt x="21600" y="11911"/>
                </a:cubicBezTo>
              </a:path>
            </a:pathLst>
          </a:custGeom>
          <a:solidFill>
            <a:srgbClr val="D9C1C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828282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endParaRPr/>
          </a:p>
        </p:txBody>
      </p:sp>
      <p:grpSp>
        <p:nvGrpSpPr>
          <p:cNvPr id="344" name="Group 81"/>
          <p:cNvGrpSpPr/>
          <p:nvPr/>
        </p:nvGrpSpPr>
        <p:grpSpPr>
          <a:xfrm>
            <a:off x="3981999" y="2264205"/>
            <a:ext cx="464283" cy="150459"/>
            <a:chOff x="0" y="0"/>
            <a:chExt cx="855082" cy="186907"/>
          </a:xfrm>
        </p:grpSpPr>
        <p:sp>
          <p:nvSpPr>
            <p:cNvPr id="342" name="Straight Connector 82"/>
            <p:cNvSpPr/>
            <p:nvPr/>
          </p:nvSpPr>
          <p:spPr>
            <a:xfrm>
              <a:off x="0" y="0"/>
              <a:ext cx="548532" cy="1"/>
            </a:xfrm>
            <a:prstGeom prst="line">
              <a:avLst/>
            </a:prstGeom>
            <a:noFill/>
            <a:ln w="12700" cap="flat">
              <a:solidFill>
                <a:srgbClr val="CEAFB7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828282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endParaRPr/>
            </a:p>
          </p:txBody>
        </p:sp>
        <p:sp>
          <p:nvSpPr>
            <p:cNvPr id="343" name="Straight Connector 83"/>
            <p:cNvSpPr/>
            <p:nvPr/>
          </p:nvSpPr>
          <p:spPr>
            <a:xfrm>
              <a:off x="548531" y="-1"/>
              <a:ext cx="306552" cy="186909"/>
            </a:xfrm>
            <a:prstGeom prst="line">
              <a:avLst/>
            </a:prstGeom>
            <a:noFill/>
            <a:ln w="12700" cap="flat">
              <a:solidFill>
                <a:srgbClr val="CEAFB7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828282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endParaRPr/>
            </a:p>
          </p:txBody>
        </p:sp>
      </p:grpSp>
      <p:sp>
        <p:nvSpPr>
          <p:cNvPr id="86" name="Oval 26">
            <a:extLst>
              <a:ext uri="{FF2B5EF4-FFF2-40B4-BE49-F238E27FC236}">
                <a16:creationId xmlns="" xmlns:a16="http://schemas.microsoft.com/office/drawing/2014/main" id="{714D36BA-0A2E-4F92-B470-DCD2B9DABAFB}"/>
              </a:ext>
            </a:extLst>
          </p:cNvPr>
          <p:cNvSpPr/>
          <p:nvPr/>
        </p:nvSpPr>
        <p:spPr>
          <a:xfrm>
            <a:off x="4348029" y="4244459"/>
            <a:ext cx="1177491" cy="1175759"/>
          </a:xfrm>
          <a:prstGeom prst="ellipse">
            <a:avLst/>
          </a:prstGeom>
          <a:solidFill>
            <a:srgbClr val="E4D2D6"/>
          </a:solidFill>
          <a:ln w="12700">
            <a:solidFill>
              <a:srgbClr val="C6A2AB"/>
            </a:solidFill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828282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endParaRPr dirty="0"/>
          </a:p>
        </p:txBody>
      </p:sp>
      <p:sp>
        <p:nvSpPr>
          <p:cNvPr id="361" name="Freeform 6"/>
          <p:cNvSpPr/>
          <p:nvPr/>
        </p:nvSpPr>
        <p:spPr>
          <a:xfrm>
            <a:off x="6174841" y="3676156"/>
            <a:ext cx="1632904" cy="1629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911" y="0"/>
                </a:moveTo>
                <a:cubicBezTo>
                  <a:pt x="11738" y="2986"/>
                  <a:pt x="10522" y="5938"/>
                  <a:pt x="8230" y="8230"/>
                </a:cubicBezTo>
                <a:cubicBezTo>
                  <a:pt x="5938" y="10522"/>
                  <a:pt x="2986" y="11738"/>
                  <a:pt x="0" y="11911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5487" y="21426"/>
                  <a:pt x="10904" y="19273"/>
                  <a:pt x="15106" y="15106"/>
                </a:cubicBezTo>
                <a:cubicBezTo>
                  <a:pt x="19273" y="10904"/>
                  <a:pt x="21426" y="5487"/>
                  <a:pt x="21600" y="0"/>
                </a:cubicBezTo>
                <a:cubicBezTo>
                  <a:pt x="11911" y="0"/>
                  <a:pt x="11911" y="0"/>
                  <a:pt x="11911" y="0"/>
                </a:cubicBezTo>
              </a:path>
            </a:pathLst>
          </a:custGeom>
          <a:solidFill>
            <a:srgbClr val="BE949E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828282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endParaRPr/>
          </a:p>
        </p:txBody>
      </p:sp>
      <p:sp>
        <p:nvSpPr>
          <p:cNvPr id="362" name="Freeform 7"/>
          <p:cNvSpPr/>
          <p:nvPr/>
        </p:nvSpPr>
        <p:spPr>
          <a:xfrm>
            <a:off x="6174841" y="1953211"/>
            <a:ext cx="1632904" cy="1627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689"/>
                </a:moveTo>
                <a:cubicBezTo>
                  <a:pt x="2986" y="9862"/>
                  <a:pt x="5938" y="11078"/>
                  <a:pt x="8230" y="13370"/>
                </a:cubicBezTo>
                <a:cubicBezTo>
                  <a:pt x="10522" y="15662"/>
                  <a:pt x="11738" y="18614"/>
                  <a:pt x="11911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426" y="16113"/>
                  <a:pt x="19273" y="10696"/>
                  <a:pt x="15106" y="6494"/>
                </a:cubicBezTo>
                <a:cubicBezTo>
                  <a:pt x="10904" y="2327"/>
                  <a:pt x="5487" y="174"/>
                  <a:pt x="0" y="0"/>
                </a:cubicBezTo>
                <a:cubicBezTo>
                  <a:pt x="0" y="9689"/>
                  <a:pt x="0" y="9689"/>
                  <a:pt x="0" y="9689"/>
                </a:cubicBezTo>
              </a:path>
            </a:pathLst>
          </a:custGeom>
          <a:solidFill>
            <a:srgbClr val="915966"/>
          </a:solidFill>
          <a:ln w="12700">
            <a:solidFill>
              <a:srgbClr val="C6A2AB"/>
            </a:solidFill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828282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endParaRPr/>
          </a:p>
        </p:txBody>
      </p:sp>
      <p:sp>
        <p:nvSpPr>
          <p:cNvPr id="363" name="Freeform 8"/>
          <p:cNvSpPr/>
          <p:nvPr/>
        </p:nvSpPr>
        <p:spPr>
          <a:xfrm>
            <a:off x="4450164" y="1953211"/>
            <a:ext cx="1631171" cy="1627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89" y="21600"/>
                </a:moveTo>
                <a:cubicBezTo>
                  <a:pt x="9862" y="18614"/>
                  <a:pt x="11078" y="15662"/>
                  <a:pt x="13370" y="13370"/>
                </a:cubicBezTo>
                <a:cubicBezTo>
                  <a:pt x="15662" y="11078"/>
                  <a:pt x="18614" y="9862"/>
                  <a:pt x="21600" y="9689"/>
                </a:cubicBezTo>
                <a:cubicBezTo>
                  <a:pt x="21600" y="0"/>
                  <a:pt x="21600" y="0"/>
                  <a:pt x="21600" y="0"/>
                </a:cubicBezTo>
                <a:cubicBezTo>
                  <a:pt x="16113" y="174"/>
                  <a:pt x="10696" y="2327"/>
                  <a:pt x="6494" y="6494"/>
                </a:cubicBezTo>
                <a:cubicBezTo>
                  <a:pt x="2327" y="10696"/>
                  <a:pt x="174" y="16113"/>
                  <a:pt x="0" y="21600"/>
                </a:cubicBezTo>
                <a:cubicBezTo>
                  <a:pt x="9689" y="21600"/>
                  <a:pt x="9689" y="21600"/>
                  <a:pt x="9689" y="21600"/>
                </a:cubicBezTo>
              </a:path>
            </a:pathLst>
          </a:custGeom>
          <a:solidFill>
            <a:srgbClr val="E4D2D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828282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endParaRPr/>
          </a:p>
        </p:txBody>
      </p:sp>
      <p:sp>
        <p:nvSpPr>
          <p:cNvPr id="364" name="Oval 15"/>
          <p:cNvSpPr/>
          <p:nvPr/>
        </p:nvSpPr>
        <p:spPr>
          <a:xfrm>
            <a:off x="6666534" y="4244303"/>
            <a:ext cx="1177491" cy="1175759"/>
          </a:xfrm>
          <a:prstGeom prst="ellipse">
            <a:avLst/>
          </a:prstGeom>
          <a:solidFill>
            <a:srgbClr val="BE949E"/>
          </a:solidFill>
          <a:ln w="12700">
            <a:solidFill>
              <a:srgbClr val="C6A2AB"/>
            </a:solidFill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828282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endParaRPr dirty="0"/>
          </a:p>
        </p:txBody>
      </p:sp>
      <p:sp>
        <p:nvSpPr>
          <p:cNvPr id="365" name="Freeform 16"/>
          <p:cNvSpPr/>
          <p:nvPr/>
        </p:nvSpPr>
        <p:spPr>
          <a:xfrm>
            <a:off x="6683932" y="4183516"/>
            <a:ext cx="593941" cy="592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21600"/>
                  <a:pt x="0" y="21600"/>
                  <a:pt x="0" y="21600"/>
                </a:cubicBezTo>
                <a:cubicBezTo>
                  <a:pt x="0" y="21600"/>
                  <a:pt x="0" y="21600"/>
                  <a:pt x="0" y="21600"/>
                </a:cubicBezTo>
                <a:moveTo>
                  <a:pt x="0" y="21600"/>
                </a:moveTo>
                <a:cubicBezTo>
                  <a:pt x="0" y="21600"/>
                  <a:pt x="0" y="21600"/>
                  <a:pt x="0" y="21600"/>
                </a:cubicBezTo>
                <a:cubicBezTo>
                  <a:pt x="0" y="21600"/>
                  <a:pt x="0" y="21600"/>
                  <a:pt x="0" y="21600"/>
                </a:cubicBezTo>
                <a:moveTo>
                  <a:pt x="0" y="21600"/>
                </a:moveTo>
                <a:cubicBezTo>
                  <a:pt x="0" y="21600"/>
                  <a:pt x="0" y="21600"/>
                  <a:pt x="0" y="21600"/>
                </a:cubicBezTo>
                <a:cubicBezTo>
                  <a:pt x="0" y="21600"/>
                  <a:pt x="0" y="21600"/>
                  <a:pt x="0" y="21600"/>
                </a:cubicBezTo>
                <a:moveTo>
                  <a:pt x="0" y="21600"/>
                </a:moveTo>
                <a:cubicBezTo>
                  <a:pt x="0" y="21600"/>
                  <a:pt x="0" y="21600"/>
                  <a:pt x="0" y="21600"/>
                </a:cubicBezTo>
                <a:cubicBezTo>
                  <a:pt x="0" y="21600"/>
                  <a:pt x="0" y="21600"/>
                  <a:pt x="0" y="21600"/>
                </a:cubicBezTo>
                <a:moveTo>
                  <a:pt x="0" y="21504"/>
                </a:moveTo>
                <a:cubicBezTo>
                  <a:pt x="0" y="21504"/>
                  <a:pt x="0" y="21504"/>
                  <a:pt x="0" y="21504"/>
                </a:cubicBezTo>
                <a:cubicBezTo>
                  <a:pt x="0" y="21504"/>
                  <a:pt x="0" y="21504"/>
                  <a:pt x="0" y="21504"/>
                </a:cubicBezTo>
                <a:moveTo>
                  <a:pt x="0" y="21504"/>
                </a:moveTo>
                <a:cubicBezTo>
                  <a:pt x="0" y="21504"/>
                  <a:pt x="0" y="21504"/>
                  <a:pt x="0" y="21504"/>
                </a:cubicBezTo>
                <a:cubicBezTo>
                  <a:pt x="0" y="21504"/>
                  <a:pt x="0" y="21504"/>
                  <a:pt x="0" y="21504"/>
                </a:cubicBezTo>
                <a:moveTo>
                  <a:pt x="0" y="21504"/>
                </a:moveTo>
                <a:cubicBezTo>
                  <a:pt x="0" y="21504"/>
                  <a:pt x="0" y="21504"/>
                  <a:pt x="0" y="21504"/>
                </a:cubicBezTo>
                <a:cubicBezTo>
                  <a:pt x="0" y="21504"/>
                  <a:pt x="0" y="21504"/>
                  <a:pt x="0" y="21504"/>
                </a:cubicBezTo>
                <a:moveTo>
                  <a:pt x="0" y="21504"/>
                </a:moveTo>
                <a:cubicBezTo>
                  <a:pt x="0" y="21504"/>
                  <a:pt x="0" y="21504"/>
                  <a:pt x="0" y="21504"/>
                </a:cubicBezTo>
                <a:cubicBezTo>
                  <a:pt x="0" y="21504"/>
                  <a:pt x="0" y="21504"/>
                  <a:pt x="0" y="21504"/>
                </a:cubicBezTo>
                <a:moveTo>
                  <a:pt x="0" y="21504"/>
                </a:moveTo>
                <a:cubicBezTo>
                  <a:pt x="0" y="21504"/>
                  <a:pt x="0" y="21504"/>
                  <a:pt x="0" y="21504"/>
                </a:cubicBezTo>
                <a:cubicBezTo>
                  <a:pt x="0" y="21504"/>
                  <a:pt x="0" y="21504"/>
                  <a:pt x="0" y="21504"/>
                </a:cubicBezTo>
                <a:moveTo>
                  <a:pt x="0" y="21409"/>
                </a:moveTo>
                <a:cubicBezTo>
                  <a:pt x="0" y="21504"/>
                  <a:pt x="0" y="21504"/>
                  <a:pt x="0" y="21504"/>
                </a:cubicBezTo>
                <a:cubicBezTo>
                  <a:pt x="0" y="21504"/>
                  <a:pt x="0" y="21504"/>
                  <a:pt x="0" y="21409"/>
                </a:cubicBezTo>
                <a:moveTo>
                  <a:pt x="0" y="21409"/>
                </a:moveTo>
                <a:cubicBezTo>
                  <a:pt x="0" y="21409"/>
                  <a:pt x="0" y="21409"/>
                  <a:pt x="0" y="21409"/>
                </a:cubicBezTo>
                <a:cubicBezTo>
                  <a:pt x="0" y="21409"/>
                  <a:pt x="0" y="21409"/>
                  <a:pt x="0" y="21409"/>
                </a:cubicBezTo>
                <a:moveTo>
                  <a:pt x="21600" y="0"/>
                </a:moveTo>
                <a:cubicBezTo>
                  <a:pt x="21600" y="0"/>
                  <a:pt x="21600" y="0"/>
                  <a:pt x="21600" y="0"/>
                </a:cubicBezTo>
                <a:cubicBezTo>
                  <a:pt x="21600" y="0"/>
                  <a:pt x="21600" y="0"/>
                  <a:pt x="21600" y="0"/>
                </a:cubicBezTo>
                <a:moveTo>
                  <a:pt x="21600" y="0"/>
                </a:moveTo>
                <a:cubicBezTo>
                  <a:pt x="21600" y="0"/>
                  <a:pt x="21600" y="0"/>
                  <a:pt x="21600" y="0"/>
                </a:cubicBezTo>
                <a:cubicBezTo>
                  <a:pt x="21600" y="0"/>
                  <a:pt x="21600" y="0"/>
                  <a:pt x="21600" y="0"/>
                </a:cubicBezTo>
                <a:moveTo>
                  <a:pt x="21600" y="0"/>
                </a:moveTo>
                <a:cubicBezTo>
                  <a:pt x="21600" y="0"/>
                  <a:pt x="21600" y="0"/>
                  <a:pt x="21600" y="0"/>
                </a:cubicBezTo>
                <a:cubicBezTo>
                  <a:pt x="21600" y="0"/>
                  <a:pt x="21600" y="0"/>
                  <a:pt x="21600" y="0"/>
                </a:cubicBezTo>
                <a:moveTo>
                  <a:pt x="21600" y="0"/>
                </a:moveTo>
                <a:cubicBezTo>
                  <a:pt x="21600" y="0"/>
                  <a:pt x="21600" y="0"/>
                  <a:pt x="21600" y="0"/>
                </a:cubicBezTo>
                <a:cubicBezTo>
                  <a:pt x="21600" y="0"/>
                  <a:pt x="21600" y="0"/>
                  <a:pt x="21600" y="0"/>
                </a:cubicBezTo>
                <a:moveTo>
                  <a:pt x="21504" y="0"/>
                </a:moveTo>
                <a:cubicBezTo>
                  <a:pt x="21504" y="0"/>
                  <a:pt x="21504" y="0"/>
                  <a:pt x="21504" y="0"/>
                </a:cubicBezTo>
                <a:cubicBezTo>
                  <a:pt x="21504" y="0"/>
                  <a:pt x="21504" y="0"/>
                  <a:pt x="21504" y="0"/>
                </a:cubicBezTo>
                <a:moveTo>
                  <a:pt x="21504" y="0"/>
                </a:moveTo>
                <a:cubicBezTo>
                  <a:pt x="21504" y="0"/>
                  <a:pt x="21504" y="0"/>
                  <a:pt x="21504" y="0"/>
                </a:cubicBezTo>
                <a:cubicBezTo>
                  <a:pt x="21504" y="0"/>
                  <a:pt x="21504" y="0"/>
                  <a:pt x="21504" y="0"/>
                </a:cubicBezTo>
                <a:moveTo>
                  <a:pt x="21504" y="0"/>
                </a:moveTo>
                <a:cubicBezTo>
                  <a:pt x="21504" y="0"/>
                  <a:pt x="21504" y="0"/>
                  <a:pt x="21504" y="0"/>
                </a:cubicBezTo>
                <a:cubicBezTo>
                  <a:pt x="21504" y="0"/>
                  <a:pt x="21504" y="0"/>
                  <a:pt x="21504" y="0"/>
                </a:cubicBezTo>
                <a:moveTo>
                  <a:pt x="21504" y="0"/>
                </a:moveTo>
                <a:cubicBezTo>
                  <a:pt x="21504" y="0"/>
                  <a:pt x="21504" y="0"/>
                  <a:pt x="21504" y="0"/>
                </a:cubicBezTo>
                <a:cubicBezTo>
                  <a:pt x="21504" y="0"/>
                  <a:pt x="21504" y="0"/>
                  <a:pt x="21504" y="0"/>
                </a:cubicBezTo>
                <a:moveTo>
                  <a:pt x="21504" y="0"/>
                </a:moveTo>
                <a:cubicBezTo>
                  <a:pt x="21504" y="0"/>
                  <a:pt x="21504" y="0"/>
                  <a:pt x="21504" y="0"/>
                </a:cubicBezTo>
                <a:cubicBezTo>
                  <a:pt x="21504" y="0"/>
                  <a:pt x="21504" y="0"/>
                  <a:pt x="21504" y="0"/>
                </a:cubicBezTo>
                <a:moveTo>
                  <a:pt x="21409" y="0"/>
                </a:moveTo>
                <a:cubicBezTo>
                  <a:pt x="21504" y="0"/>
                  <a:pt x="21504" y="0"/>
                  <a:pt x="21504" y="0"/>
                </a:cubicBezTo>
                <a:cubicBezTo>
                  <a:pt x="21504" y="0"/>
                  <a:pt x="21504" y="0"/>
                  <a:pt x="21409" y="0"/>
                </a:cubicBezTo>
                <a:moveTo>
                  <a:pt x="21409" y="0"/>
                </a:moveTo>
                <a:cubicBezTo>
                  <a:pt x="21409" y="0"/>
                  <a:pt x="21409" y="0"/>
                  <a:pt x="21409" y="0"/>
                </a:cubicBezTo>
                <a:cubicBezTo>
                  <a:pt x="21409" y="0"/>
                  <a:pt x="21409" y="0"/>
                  <a:pt x="21409" y="0"/>
                </a:cubicBezTo>
              </a:path>
            </a:pathLst>
          </a:custGeom>
          <a:solidFill>
            <a:srgbClr val="00CFD5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828282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endParaRPr/>
          </a:p>
        </p:txBody>
      </p:sp>
      <p:sp>
        <p:nvSpPr>
          <p:cNvPr id="366" name="Oval 20"/>
          <p:cNvSpPr/>
          <p:nvPr/>
        </p:nvSpPr>
        <p:spPr>
          <a:xfrm>
            <a:off x="6666534" y="1900955"/>
            <a:ext cx="1177491" cy="1175759"/>
          </a:xfrm>
          <a:prstGeom prst="ellipse">
            <a:avLst/>
          </a:prstGeom>
          <a:solidFill>
            <a:srgbClr val="915966"/>
          </a:solidFill>
          <a:ln w="12700">
            <a:solidFill>
              <a:srgbClr val="C6A2AB"/>
            </a:solidFill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828282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endParaRPr/>
          </a:p>
        </p:txBody>
      </p:sp>
      <p:sp>
        <p:nvSpPr>
          <p:cNvPr id="367" name="Freeform 21"/>
          <p:cNvSpPr/>
          <p:nvPr/>
        </p:nvSpPr>
        <p:spPr>
          <a:xfrm>
            <a:off x="6683932" y="2482793"/>
            <a:ext cx="1271" cy="12701"/>
          </a:xfrm>
          <a:prstGeom prst="ellipse">
            <a:avLst/>
          </a:prstGeom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828282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endParaRPr/>
          </a:p>
        </p:txBody>
      </p:sp>
      <p:sp>
        <p:nvSpPr>
          <p:cNvPr id="369" name="Freeform 23"/>
          <p:cNvSpPr/>
          <p:nvPr/>
        </p:nvSpPr>
        <p:spPr>
          <a:xfrm>
            <a:off x="7263730" y="3073559"/>
            <a:ext cx="12701" cy="1271"/>
          </a:xfrm>
          <a:prstGeom prst="ellipse">
            <a:avLst/>
          </a:prstGeom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828282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endParaRPr/>
          </a:p>
        </p:txBody>
      </p:sp>
      <p:sp>
        <p:nvSpPr>
          <p:cNvPr id="370" name="Freeform 25"/>
          <p:cNvSpPr/>
          <p:nvPr/>
        </p:nvSpPr>
        <p:spPr>
          <a:xfrm>
            <a:off x="6850166" y="2062302"/>
            <a:ext cx="846756" cy="8467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266"/>
                </a:moveTo>
                <a:cubicBezTo>
                  <a:pt x="67" y="21333"/>
                  <a:pt x="201" y="21466"/>
                  <a:pt x="267" y="21600"/>
                </a:cubicBezTo>
                <a:cubicBezTo>
                  <a:pt x="334" y="21600"/>
                  <a:pt x="334" y="21600"/>
                  <a:pt x="334" y="21600"/>
                </a:cubicBezTo>
                <a:cubicBezTo>
                  <a:pt x="267" y="21533"/>
                  <a:pt x="201" y="21466"/>
                  <a:pt x="201" y="21399"/>
                </a:cubicBezTo>
                <a:cubicBezTo>
                  <a:pt x="134" y="21399"/>
                  <a:pt x="67" y="21333"/>
                  <a:pt x="0" y="21266"/>
                </a:cubicBezTo>
                <a:moveTo>
                  <a:pt x="21199" y="0"/>
                </a:moveTo>
                <a:cubicBezTo>
                  <a:pt x="21266" y="67"/>
                  <a:pt x="21333" y="134"/>
                  <a:pt x="21399" y="201"/>
                </a:cubicBezTo>
                <a:cubicBezTo>
                  <a:pt x="21466" y="267"/>
                  <a:pt x="21533" y="334"/>
                  <a:pt x="21600" y="401"/>
                </a:cubicBezTo>
                <a:cubicBezTo>
                  <a:pt x="21466" y="267"/>
                  <a:pt x="21333" y="201"/>
                  <a:pt x="21266" y="67"/>
                </a:cubicBezTo>
                <a:cubicBezTo>
                  <a:pt x="21199" y="67"/>
                  <a:pt x="21199" y="67"/>
                  <a:pt x="21199" y="0"/>
                </a:cubicBezTo>
              </a:path>
            </a:pathLst>
          </a:custGeom>
          <a:solidFill>
            <a:srgbClr val="1016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828282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endParaRPr/>
          </a:p>
        </p:txBody>
      </p:sp>
      <p:sp>
        <p:nvSpPr>
          <p:cNvPr id="371" name="Freeform 41"/>
          <p:cNvSpPr/>
          <p:nvPr/>
        </p:nvSpPr>
        <p:spPr>
          <a:xfrm>
            <a:off x="6810621" y="2025648"/>
            <a:ext cx="909200" cy="906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34" h="18934" extrusionOk="0">
                <a:moveTo>
                  <a:pt x="14479" y="17470"/>
                </a:moveTo>
                <a:cubicBezTo>
                  <a:pt x="10049" y="20259"/>
                  <a:pt x="4198" y="18947"/>
                  <a:pt x="1464" y="14517"/>
                </a:cubicBezTo>
                <a:cubicBezTo>
                  <a:pt x="-1325" y="10088"/>
                  <a:pt x="-13" y="4237"/>
                  <a:pt x="4417" y="1448"/>
                </a:cubicBezTo>
                <a:cubicBezTo>
                  <a:pt x="8846" y="-1341"/>
                  <a:pt x="14697" y="26"/>
                  <a:pt x="17486" y="4455"/>
                </a:cubicBezTo>
                <a:cubicBezTo>
                  <a:pt x="20275" y="8885"/>
                  <a:pt x="18908" y="14736"/>
                  <a:pt x="14479" y="1747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828282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endParaRPr/>
          </a:p>
        </p:txBody>
      </p:sp>
      <p:sp>
        <p:nvSpPr>
          <p:cNvPr id="372" name="Freeform 45"/>
          <p:cNvSpPr/>
          <p:nvPr/>
        </p:nvSpPr>
        <p:spPr>
          <a:xfrm>
            <a:off x="6852969" y="2070094"/>
            <a:ext cx="822512" cy="8225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19811"/>
                </a:moveTo>
                <a:cubicBezTo>
                  <a:pt x="16372" y="19674"/>
                  <a:pt x="16372" y="19674"/>
                  <a:pt x="16372" y="19674"/>
                </a:cubicBezTo>
                <a:cubicBezTo>
                  <a:pt x="14652" y="20775"/>
                  <a:pt x="12726" y="21325"/>
                  <a:pt x="10800" y="21325"/>
                </a:cubicBezTo>
                <a:cubicBezTo>
                  <a:pt x="7292" y="21325"/>
                  <a:pt x="3921" y="19536"/>
                  <a:pt x="1926" y="16372"/>
                </a:cubicBezTo>
                <a:cubicBezTo>
                  <a:pt x="825" y="14652"/>
                  <a:pt x="275" y="12726"/>
                  <a:pt x="275" y="10800"/>
                </a:cubicBezTo>
                <a:cubicBezTo>
                  <a:pt x="275" y="7292"/>
                  <a:pt x="2064" y="3921"/>
                  <a:pt x="5228" y="1926"/>
                </a:cubicBezTo>
                <a:cubicBezTo>
                  <a:pt x="6948" y="825"/>
                  <a:pt x="8874" y="275"/>
                  <a:pt x="10800" y="275"/>
                </a:cubicBezTo>
                <a:cubicBezTo>
                  <a:pt x="14308" y="275"/>
                  <a:pt x="17679" y="1995"/>
                  <a:pt x="19674" y="5228"/>
                </a:cubicBezTo>
                <a:cubicBezTo>
                  <a:pt x="20775" y="6948"/>
                  <a:pt x="21325" y="8874"/>
                  <a:pt x="21325" y="10800"/>
                </a:cubicBezTo>
                <a:cubicBezTo>
                  <a:pt x="21325" y="14308"/>
                  <a:pt x="19605" y="17679"/>
                  <a:pt x="16372" y="19674"/>
                </a:cubicBezTo>
                <a:cubicBezTo>
                  <a:pt x="16441" y="19811"/>
                  <a:pt x="16441" y="19811"/>
                  <a:pt x="16441" y="19811"/>
                </a:cubicBezTo>
                <a:cubicBezTo>
                  <a:pt x="16578" y="19949"/>
                  <a:pt x="16578" y="19949"/>
                  <a:pt x="16578" y="19949"/>
                </a:cubicBezTo>
                <a:cubicBezTo>
                  <a:pt x="19811" y="17885"/>
                  <a:pt x="21600" y="14377"/>
                  <a:pt x="21600" y="10800"/>
                </a:cubicBezTo>
                <a:cubicBezTo>
                  <a:pt x="21600" y="8805"/>
                  <a:pt x="21050" y="6810"/>
                  <a:pt x="19949" y="5022"/>
                </a:cubicBezTo>
                <a:cubicBezTo>
                  <a:pt x="17885" y="1789"/>
                  <a:pt x="14377" y="0"/>
                  <a:pt x="10800" y="0"/>
                </a:cubicBezTo>
                <a:cubicBezTo>
                  <a:pt x="8805" y="0"/>
                  <a:pt x="6879" y="550"/>
                  <a:pt x="5090" y="1651"/>
                </a:cubicBezTo>
                <a:cubicBezTo>
                  <a:pt x="1789" y="3715"/>
                  <a:pt x="0" y="7223"/>
                  <a:pt x="0" y="10800"/>
                </a:cubicBezTo>
                <a:cubicBezTo>
                  <a:pt x="0" y="12795"/>
                  <a:pt x="550" y="14721"/>
                  <a:pt x="1651" y="16510"/>
                </a:cubicBezTo>
                <a:cubicBezTo>
                  <a:pt x="3715" y="19811"/>
                  <a:pt x="7223" y="21600"/>
                  <a:pt x="10800" y="21600"/>
                </a:cubicBezTo>
                <a:cubicBezTo>
                  <a:pt x="12795" y="21600"/>
                  <a:pt x="14790" y="21050"/>
                  <a:pt x="16578" y="19949"/>
                </a:cubicBezTo>
                <a:cubicBezTo>
                  <a:pt x="16441" y="19811"/>
                  <a:pt x="16441" y="19811"/>
                  <a:pt x="16441" y="19811"/>
                </a:cubicBezTo>
              </a:path>
            </a:pathLst>
          </a:custGeom>
          <a:solidFill>
            <a:srgbClr val="1AA4BE"/>
          </a:solidFill>
          <a:ln w="12700">
            <a:solidFill>
              <a:srgbClr val="C6A2AB"/>
            </a:solidFill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828282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endParaRPr/>
          </a:p>
        </p:txBody>
      </p:sp>
      <p:grpSp>
        <p:nvGrpSpPr>
          <p:cNvPr id="379" name="Group 17"/>
          <p:cNvGrpSpPr/>
          <p:nvPr/>
        </p:nvGrpSpPr>
        <p:grpSpPr>
          <a:xfrm>
            <a:off x="7053019" y="2232413"/>
            <a:ext cx="390532" cy="423831"/>
            <a:chOff x="-4" y="0"/>
            <a:chExt cx="390530" cy="423829"/>
          </a:xfrm>
        </p:grpSpPr>
        <p:sp>
          <p:nvSpPr>
            <p:cNvPr id="373" name="Shape 11330"/>
            <p:cNvSpPr/>
            <p:nvPr/>
          </p:nvSpPr>
          <p:spPr>
            <a:xfrm>
              <a:off x="-5" y="0"/>
              <a:ext cx="390532" cy="291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19208" extrusionOk="0">
                  <a:moveTo>
                    <a:pt x="162" y="18217"/>
                  </a:moveTo>
                  <a:cubicBezTo>
                    <a:pt x="8266" y="21600"/>
                    <a:pt x="17604" y="16045"/>
                    <a:pt x="18957" y="5721"/>
                  </a:cubicBezTo>
                  <a:lnTo>
                    <a:pt x="21480" y="5721"/>
                  </a:lnTo>
                  <a:lnTo>
                    <a:pt x="18742" y="2859"/>
                  </a:lnTo>
                  <a:lnTo>
                    <a:pt x="16005" y="0"/>
                  </a:lnTo>
                  <a:lnTo>
                    <a:pt x="13269" y="2859"/>
                  </a:lnTo>
                  <a:lnTo>
                    <a:pt x="10533" y="5721"/>
                  </a:lnTo>
                  <a:lnTo>
                    <a:pt x="13526" y="5721"/>
                  </a:lnTo>
                  <a:cubicBezTo>
                    <a:pt x="12518" y="13145"/>
                    <a:pt x="6795" y="18921"/>
                    <a:pt x="282" y="17692"/>
                  </a:cubicBezTo>
                  <a:cubicBezTo>
                    <a:pt x="-5" y="17639"/>
                    <a:pt x="-120" y="18100"/>
                    <a:pt x="162" y="18217"/>
                  </a:cubicBezTo>
                  <a:close/>
                </a:path>
              </a:pathLst>
            </a:custGeom>
            <a:solidFill>
              <a:srgbClr val="9159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228593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74" name="Shape 11331"/>
            <p:cNvSpPr/>
            <p:nvPr/>
          </p:nvSpPr>
          <p:spPr>
            <a:xfrm>
              <a:off x="228720" y="246317"/>
              <a:ext cx="50963" cy="176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cubicBezTo>
                    <a:pt x="15119" y="1730"/>
                    <a:pt x="7858" y="3235"/>
                    <a:pt x="0" y="4494"/>
                  </a:cubicBezTo>
                  <a:cubicBezTo>
                    <a:pt x="0" y="4494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9159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228593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75" name="Shape 11332"/>
            <p:cNvSpPr/>
            <p:nvPr/>
          </p:nvSpPr>
          <p:spPr>
            <a:xfrm>
              <a:off x="158345" y="290303"/>
              <a:ext cx="50945" cy="127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cubicBezTo>
                    <a:pt x="14730" y="1171"/>
                    <a:pt x="7511" y="2092"/>
                    <a:pt x="0" y="2737"/>
                  </a:cubicBezTo>
                  <a:cubicBezTo>
                    <a:pt x="0" y="2737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9159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228593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76" name="Shape 11333"/>
            <p:cNvSpPr/>
            <p:nvPr/>
          </p:nvSpPr>
          <p:spPr>
            <a:xfrm>
              <a:off x="307895" y="114361"/>
              <a:ext cx="50928" cy="309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35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1061" y="0"/>
                  </a:lnTo>
                  <a:cubicBezTo>
                    <a:pt x="17672" y="2757"/>
                    <a:pt x="10312" y="5252"/>
                    <a:pt x="0" y="7359"/>
                  </a:cubicBezTo>
                  <a:close/>
                </a:path>
              </a:pathLst>
            </a:custGeom>
            <a:solidFill>
              <a:srgbClr val="9159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228593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77" name="Shape 11334"/>
            <p:cNvSpPr/>
            <p:nvPr/>
          </p:nvSpPr>
          <p:spPr>
            <a:xfrm>
              <a:off x="-1" y="299100"/>
              <a:ext cx="50945" cy="120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2208"/>
                  </a:lnTo>
                  <a:cubicBezTo>
                    <a:pt x="14271" y="1755"/>
                    <a:pt x="7037" y="1027"/>
                    <a:pt x="0" y="0"/>
                  </a:cubicBez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9159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228593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78" name="Shape 11335"/>
            <p:cNvSpPr/>
            <p:nvPr/>
          </p:nvSpPr>
          <p:spPr>
            <a:xfrm>
              <a:off x="79172" y="316694"/>
              <a:ext cx="50945" cy="107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42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16690" y="283"/>
                    <a:pt x="11692" y="433"/>
                    <a:pt x="6600" y="433"/>
                  </a:cubicBezTo>
                  <a:cubicBezTo>
                    <a:pt x="4400" y="433"/>
                    <a:pt x="2207" y="392"/>
                    <a:pt x="0" y="342"/>
                  </a:cubicBezTo>
                  <a:close/>
                </a:path>
              </a:pathLst>
            </a:custGeom>
            <a:solidFill>
              <a:srgbClr val="9159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228593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380" name="Freeform 19"/>
          <p:cNvSpPr/>
          <p:nvPr/>
        </p:nvSpPr>
        <p:spPr>
          <a:xfrm>
            <a:off x="6850166" y="4349749"/>
            <a:ext cx="846756" cy="845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199"/>
                </a:moveTo>
                <a:cubicBezTo>
                  <a:pt x="67" y="21333"/>
                  <a:pt x="201" y="21399"/>
                  <a:pt x="267" y="21533"/>
                </a:cubicBezTo>
                <a:cubicBezTo>
                  <a:pt x="334" y="21533"/>
                  <a:pt x="334" y="21533"/>
                  <a:pt x="334" y="21600"/>
                </a:cubicBezTo>
                <a:cubicBezTo>
                  <a:pt x="267" y="21533"/>
                  <a:pt x="201" y="21466"/>
                  <a:pt x="201" y="21399"/>
                </a:cubicBezTo>
                <a:cubicBezTo>
                  <a:pt x="134" y="21333"/>
                  <a:pt x="67" y="21266"/>
                  <a:pt x="0" y="21199"/>
                </a:cubicBezTo>
                <a:moveTo>
                  <a:pt x="21199" y="0"/>
                </a:moveTo>
                <a:cubicBezTo>
                  <a:pt x="21266" y="67"/>
                  <a:pt x="21333" y="134"/>
                  <a:pt x="21399" y="201"/>
                </a:cubicBezTo>
                <a:cubicBezTo>
                  <a:pt x="21466" y="201"/>
                  <a:pt x="21533" y="267"/>
                  <a:pt x="21600" y="334"/>
                </a:cubicBezTo>
                <a:cubicBezTo>
                  <a:pt x="21533" y="334"/>
                  <a:pt x="21533" y="334"/>
                  <a:pt x="21533" y="267"/>
                </a:cubicBezTo>
                <a:cubicBezTo>
                  <a:pt x="21399" y="201"/>
                  <a:pt x="21333" y="67"/>
                  <a:pt x="21199" y="0"/>
                </a:cubicBezTo>
              </a:path>
            </a:pathLst>
          </a:custGeom>
          <a:solidFill>
            <a:srgbClr val="008C9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828282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endParaRPr/>
          </a:p>
        </p:txBody>
      </p:sp>
      <p:sp>
        <p:nvSpPr>
          <p:cNvPr id="381" name="Freeform 40"/>
          <p:cNvSpPr/>
          <p:nvPr/>
        </p:nvSpPr>
        <p:spPr>
          <a:xfrm>
            <a:off x="6804871" y="4380634"/>
            <a:ext cx="909114" cy="907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188" h="19188" extrusionOk="0">
                <a:moveTo>
                  <a:pt x="6421" y="18661"/>
                </a:moveTo>
                <a:cubicBezTo>
                  <a:pt x="1436" y="16889"/>
                  <a:pt x="-1222" y="11406"/>
                  <a:pt x="550" y="6421"/>
                </a:cubicBezTo>
                <a:cubicBezTo>
                  <a:pt x="2267" y="1436"/>
                  <a:pt x="7750" y="-1222"/>
                  <a:pt x="12735" y="550"/>
                </a:cubicBezTo>
                <a:cubicBezTo>
                  <a:pt x="17775" y="2267"/>
                  <a:pt x="20378" y="7750"/>
                  <a:pt x="18661" y="12735"/>
                </a:cubicBezTo>
                <a:cubicBezTo>
                  <a:pt x="16889" y="17775"/>
                  <a:pt x="11406" y="20378"/>
                  <a:pt x="6421" y="18661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828282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endParaRPr/>
          </a:p>
        </p:txBody>
      </p:sp>
      <p:sp>
        <p:nvSpPr>
          <p:cNvPr id="382" name="Freeform 44"/>
          <p:cNvSpPr/>
          <p:nvPr/>
        </p:nvSpPr>
        <p:spPr>
          <a:xfrm>
            <a:off x="6846583" y="4418979"/>
            <a:ext cx="822513" cy="8225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92" y="20843"/>
                </a:moveTo>
                <a:cubicBezTo>
                  <a:pt x="7361" y="20706"/>
                  <a:pt x="7361" y="20706"/>
                  <a:pt x="7361" y="20706"/>
                </a:cubicBezTo>
                <a:cubicBezTo>
                  <a:pt x="3027" y="19192"/>
                  <a:pt x="275" y="15134"/>
                  <a:pt x="275" y="10800"/>
                </a:cubicBezTo>
                <a:cubicBezTo>
                  <a:pt x="275" y="9631"/>
                  <a:pt x="482" y="8461"/>
                  <a:pt x="894" y="7361"/>
                </a:cubicBezTo>
                <a:cubicBezTo>
                  <a:pt x="2408" y="3027"/>
                  <a:pt x="6466" y="275"/>
                  <a:pt x="10800" y="275"/>
                </a:cubicBezTo>
                <a:cubicBezTo>
                  <a:pt x="11969" y="275"/>
                  <a:pt x="13139" y="482"/>
                  <a:pt x="14308" y="894"/>
                </a:cubicBezTo>
                <a:cubicBezTo>
                  <a:pt x="18573" y="2408"/>
                  <a:pt x="21325" y="6466"/>
                  <a:pt x="21325" y="10800"/>
                </a:cubicBezTo>
                <a:cubicBezTo>
                  <a:pt x="21325" y="11969"/>
                  <a:pt x="21118" y="13139"/>
                  <a:pt x="20706" y="14308"/>
                </a:cubicBezTo>
                <a:cubicBezTo>
                  <a:pt x="19192" y="18573"/>
                  <a:pt x="15134" y="21325"/>
                  <a:pt x="10800" y="21325"/>
                </a:cubicBezTo>
                <a:cubicBezTo>
                  <a:pt x="9631" y="21325"/>
                  <a:pt x="8461" y="21118"/>
                  <a:pt x="7361" y="20706"/>
                </a:cubicBezTo>
                <a:cubicBezTo>
                  <a:pt x="7292" y="20843"/>
                  <a:pt x="7292" y="20843"/>
                  <a:pt x="7292" y="20843"/>
                </a:cubicBezTo>
                <a:cubicBezTo>
                  <a:pt x="7223" y="20981"/>
                  <a:pt x="7223" y="20981"/>
                  <a:pt x="7223" y="20981"/>
                </a:cubicBezTo>
                <a:cubicBezTo>
                  <a:pt x="8461" y="21394"/>
                  <a:pt x="9631" y="21600"/>
                  <a:pt x="10800" y="21600"/>
                </a:cubicBezTo>
                <a:cubicBezTo>
                  <a:pt x="15271" y="21600"/>
                  <a:pt x="19399" y="18780"/>
                  <a:pt x="20981" y="14377"/>
                </a:cubicBezTo>
                <a:cubicBezTo>
                  <a:pt x="21394" y="13208"/>
                  <a:pt x="21600" y="11969"/>
                  <a:pt x="21600" y="10800"/>
                </a:cubicBezTo>
                <a:cubicBezTo>
                  <a:pt x="21600" y="6329"/>
                  <a:pt x="18780" y="2201"/>
                  <a:pt x="14377" y="619"/>
                </a:cubicBezTo>
                <a:cubicBezTo>
                  <a:pt x="13208" y="206"/>
                  <a:pt x="11969" y="0"/>
                  <a:pt x="10800" y="0"/>
                </a:cubicBezTo>
                <a:cubicBezTo>
                  <a:pt x="6329" y="0"/>
                  <a:pt x="2201" y="2820"/>
                  <a:pt x="619" y="7223"/>
                </a:cubicBezTo>
                <a:cubicBezTo>
                  <a:pt x="206" y="8461"/>
                  <a:pt x="0" y="9631"/>
                  <a:pt x="0" y="10800"/>
                </a:cubicBezTo>
                <a:cubicBezTo>
                  <a:pt x="0" y="15271"/>
                  <a:pt x="2820" y="19399"/>
                  <a:pt x="7223" y="20981"/>
                </a:cubicBezTo>
                <a:cubicBezTo>
                  <a:pt x="7292" y="20843"/>
                  <a:pt x="7292" y="20843"/>
                  <a:pt x="7292" y="20843"/>
                </a:cubicBezTo>
              </a:path>
            </a:pathLst>
          </a:custGeom>
          <a:solidFill>
            <a:srgbClr val="0187AD"/>
          </a:solidFill>
          <a:ln w="12700">
            <a:solidFill>
              <a:srgbClr val="C6A2AB"/>
            </a:solidFill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828282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endParaRPr/>
          </a:p>
        </p:txBody>
      </p:sp>
      <p:sp>
        <p:nvSpPr>
          <p:cNvPr id="383" name="Oval 26"/>
          <p:cNvSpPr/>
          <p:nvPr/>
        </p:nvSpPr>
        <p:spPr>
          <a:xfrm>
            <a:off x="4371347" y="1897800"/>
            <a:ext cx="1177491" cy="1175759"/>
          </a:xfrm>
          <a:prstGeom prst="ellipse">
            <a:avLst/>
          </a:prstGeom>
          <a:solidFill>
            <a:srgbClr val="E4D2D6"/>
          </a:solidFill>
          <a:ln w="12700">
            <a:solidFill>
              <a:srgbClr val="C6A2AB"/>
            </a:solidFill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828282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endParaRPr dirty="0"/>
          </a:p>
        </p:txBody>
      </p:sp>
      <p:sp>
        <p:nvSpPr>
          <p:cNvPr id="385" name="Freeform 28"/>
          <p:cNvSpPr/>
          <p:nvPr/>
        </p:nvSpPr>
        <p:spPr>
          <a:xfrm>
            <a:off x="4980034" y="2481351"/>
            <a:ext cx="592209" cy="592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" y="21600"/>
                </a:moveTo>
                <a:cubicBezTo>
                  <a:pt x="191" y="21600"/>
                  <a:pt x="191" y="21600"/>
                  <a:pt x="191" y="21600"/>
                </a:cubicBezTo>
                <a:cubicBezTo>
                  <a:pt x="191" y="21600"/>
                  <a:pt x="191" y="21600"/>
                  <a:pt x="191" y="21600"/>
                </a:cubicBezTo>
                <a:moveTo>
                  <a:pt x="96" y="21600"/>
                </a:moveTo>
                <a:cubicBezTo>
                  <a:pt x="96" y="21600"/>
                  <a:pt x="96" y="21600"/>
                  <a:pt x="191" y="21600"/>
                </a:cubicBezTo>
                <a:cubicBezTo>
                  <a:pt x="96" y="21600"/>
                  <a:pt x="96" y="21600"/>
                  <a:pt x="96" y="21600"/>
                </a:cubicBezTo>
                <a:moveTo>
                  <a:pt x="96" y="21600"/>
                </a:moveTo>
                <a:cubicBezTo>
                  <a:pt x="96" y="21600"/>
                  <a:pt x="96" y="21600"/>
                  <a:pt x="96" y="21600"/>
                </a:cubicBezTo>
                <a:cubicBezTo>
                  <a:pt x="96" y="21600"/>
                  <a:pt x="96" y="21600"/>
                  <a:pt x="96" y="21600"/>
                </a:cubicBezTo>
                <a:moveTo>
                  <a:pt x="96" y="21600"/>
                </a:moveTo>
                <a:cubicBezTo>
                  <a:pt x="96" y="21600"/>
                  <a:pt x="96" y="21600"/>
                  <a:pt x="96" y="21600"/>
                </a:cubicBezTo>
                <a:cubicBezTo>
                  <a:pt x="96" y="21600"/>
                  <a:pt x="96" y="21600"/>
                  <a:pt x="96" y="21600"/>
                </a:cubicBezTo>
                <a:moveTo>
                  <a:pt x="96" y="21600"/>
                </a:moveTo>
                <a:cubicBezTo>
                  <a:pt x="96" y="21600"/>
                  <a:pt x="96" y="21600"/>
                  <a:pt x="96" y="21600"/>
                </a:cubicBezTo>
                <a:cubicBezTo>
                  <a:pt x="96" y="21600"/>
                  <a:pt x="96" y="21600"/>
                  <a:pt x="96" y="21600"/>
                </a:cubicBezTo>
                <a:moveTo>
                  <a:pt x="96" y="21600"/>
                </a:moveTo>
                <a:cubicBezTo>
                  <a:pt x="96" y="21600"/>
                  <a:pt x="96" y="21600"/>
                  <a:pt x="96" y="21600"/>
                </a:cubicBezTo>
                <a:cubicBezTo>
                  <a:pt x="96" y="21600"/>
                  <a:pt x="96" y="21600"/>
                  <a:pt x="96" y="21600"/>
                </a:cubicBezTo>
                <a:moveTo>
                  <a:pt x="96" y="21600"/>
                </a:moveTo>
                <a:cubicBezTo>
                  <a:pt x="96" y="21600"/>
                  <a:pt x="96" y="21600"/>
                  <a:pt x="96" y="21600"/>
                </a:cubicBezTo>
                <a:cubicBezTo>
                  <a:pt x="96" y="21600"/>
                  <a:pt x="96" y="21600"/>
                  <a:pt x="96" y="21600"/>
                </a:cubicBezTo>
                <a:moveTo>
                  <a:pt x="0" y="21600"/>
                </a:moveTo>
                <a:cubicBezTo>
                  <a:pt x="0" y="21600"/>
                  <a:pt x="0" y="21600"/>
                  <a:pt x="0" y="21600"/>
                </a:cubicBezTo>
                <a:cubicBezTo>
                  <a:pt x="0" y="21600"/>
                  <a:pt x="0" y="21600"/>
                  <a:pt x="0" y="21600"/>
                </a:cubicBezTo>
                <a:moveTo>
                  <a:pt x="0" y="21600"/>
                </a:moveTo>
                <a:cubicBezTo>
                  <a:pt x="0" y="21600"/>
                  <a:pt x="0" y="21600"/>
                  <a:pt x="0" y="21600"/>
                </a:cubicBezTo>
                <a:cubicBezTo>
                  <a:pt x="0" y="21600"/>
                  <a:pt x="0" y="21600"/>
                  <a:pt x="0" y="21600"/>
                </a:cubicBezTo>
                <a:moveTo>
                  <a:pt x="0" y="21600"/>
                </a:moveTo>
                <a:cubicBezTo>
                  <a:pt x="0" y="21600"/>
                  <a:pt x="0" y="21600"/>
                  <a:pt x="0" y="21600"/>
                </a:cubicBezTo>
                <a:cubicBezTo>
                  <a:pt x="0" y="21600"/>
                  <a:pt x="0" y="21600"/>
                  <a:pt x="0" y="21600"/>
                </a:cubicBezTo>
                <a:moveTo>
                  <a:pt x="21600" y="191"/>
                </a:moveTo>
                <a:cubicBezTo>
                  <a:pt x="21600" y="191"/>
                  <a:pt x="21600" y="191"/>
                  <a:pt x="21600" y="191"/>
                </a:cubicBezTo>
                <a:cubicBezTo>
                  <a:pt x="21600" y="191"/>
                  <a:pt x="21600" y="191"/>
                  <a:pt x="21600" y="191"/>
                </a:cubicBezTo>
                <a:moveTo>
                  <a:pt x="21600" y="96"/>
                </a:moveTo>
                <a:cubicBezTo>
                  <a:pt x="21600" y="96"/>
                  <a:pt x="21600" y="96"/>
                  <a:pt x="21600" y="191"/>
                </a:cubicBezTo>
                <a:cubicBezTo>
                  <a:pt x="21600" y="96"/>
                  <a:pt x="21600" y="96"/>
                  <a:pt x="21600" y="96"/>
                </a:cubicBezTo>
                <a:moveTo>
                  <a:pt x="21600" y="96"/>
                </a:moveTo>
                <a:cubicBezTo>
                  <a:pt x="21600" y="96"/>
                  <a:pt x="21600" y="96"/>
                  <a:pt x="21600" y="96"/>
                </a:cubicBezTo>
                <a:cubicBezTo>
                  <a:pt x="21600" y="96"/>
                  <a:pt x="21600" y="96"/>
                  <a:pt x="21600" y="96"/>
                </a:cubicBezTo>
                <a:moveTo>
                  <a:pt x="21600" y="96"/>
                </a:moveTo>
                <a:cubicBezTo>
                  <a:pt x="21600" y="96"/>
                  <a:pt x="21600" y="96"/>
                  <a:pt x="21600" y="96"/>
                </a:cubicBezTo>
                <a:cubicBezTo>
                  <a:pt x="21600" y="96"/>
                  <a:pt x="21600" y="96"/>
                  <a:pt x="21600" y="96"/>
                </a:cubicBezTo>
                <a:moveTo>
                  <a:pt x="21600" y="96"/>
                </a:moveTo>
                <a:cubicBezTo>
                  <a:pt x="21600" y="96"/>
                  <a:pt x="21600" y="96"/>
                  <a:pt x="21600" y="96"/>
                </a:cubicBezTo>
                <a:cubicBezTo>
                  <a:pt x="21600" y="96"/>
                  <a:pt x="21600" y="96"/>
                  <a:pt x="21600" y="96"/>
                </a:cubicBezTo>
                <a:moveTo>
                  <a:pt x="21600" y="96"/>
                </a:moveTo>
                <a:cubicBezTo>
                  <a:pt x="21600" y="96"/>
                  <a:pt x="21600" y="96"/>
                  <a:pt x="21600" y="96"/>
                </a:cubicBezTo>
                <a:cubicBezTo>
                  <a:pt x="21600" y="96"/>
                  <a:pt x="21600" y="96"/>
                  <a:pt x="21600" y="96"/>
                </a:cubicBezTo>
                <a:moveTo>
                  <a:pt x="21600" y="96"/>
                </a:moveTo>
                <a:cubicBezTo>
                  <a:pt x="21600" y="96"/>
                  <a:pt x="21600" y="96"/>
                  <a:pt x="21600" y="96"/>
                </a:cubicBezTo>
                <a:cubicBezTo>
                  <a:pt x="21600" y="96"/>
                  <a:pt x="21600" y="96"/>
                  <a:pt x="21600" y="96"/>
                </a:cubicBezTo>
                <a:moveTo>
                  <a:pt x="21600" y="0"/>
                </a:moveTo>
                <a:cubicBezTo>
                  <a:pt x="21600" y="0"/>
                  <a:pt x="21600" y="0"/>
                  <a:pt x="21600" y="0"/>
                </a:cubicBezTo>
                <a:cubicBezTo>
                  <a:pt x="21600" y="0"/>
                  <a:pt x="21600" y="0"/>
                  <a:pt x="21600" y="0"/>
                </a:cubicBezTo>
                <a:moveTo>
                  <a:pt x="21600" y="0"/>
                </a:moveTo>
                <a:cubicBezTo>
                  <a:pt x="21600" y="0"/>
                  <a:pt x="21600" y="0"/>
                  <a:pt x="21600" y="0"/>
                </a:cubicBezTo>
                <a:cubicBezTo>
                  <a:pt x="21600" y="0"/>
                  <a:pt x="21600" y="0"/>
                  <a:pt x="21600" y="0"/>
                </a:cubicBezTo>
                <a:moveTo>
                  <a:pt x="21600" y="0"/>
                </a:moveTo>
                <a:cubicBezTo>
                  <a:pt x="21600" y="0"/>
                  <a:pt x="21600" y="0"/>
                  <a:pt x="21600" y="0"/>
                </a:cubicBezTo>
                <a:cubicBezTo>
                  <a:pt x="21600" y="0"/>
                  <a:pt x="21600" y="0"/>
                  <a:pt x="21600" y="0"/>
                </a:cubicBezTo>
              </a:path>
            </a:pathLst>
          </a:custGeom>
          <a:solidFill>
            <a:srgbClr val="FF1E05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828282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endParaRPr/>
          </a:p>
        </p:txBody>
      </p:sp>
      <p:sp>
        <p:nvSpPr>
          <p:cNvPr id="386" name="Freeform 30"/>
          <p:cNvSpPr/>
          <p:nvPr/>
        </p:nvSpPr>
        <p:spPr>
          <a:xfrm>
            <a:off x="4559255" y="2062302"/>
            <a:ext cx="848486" cy="8467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266"/>
                </a:moveTo>
                <a:cubicBezTo>
                  <a:pt x="67" y="21333"/>
                  <a:pt x="134" y="21399"/>
                  <a:pt x="201" y="21466"/>
                </a:cubicBezTo>
                <a:cubicBezTo>
                  <a:pt x="267" y="21533"/>
                  <a:pt x="334" y="21533"/>
                  <a:pt x="401" y="21600"/>
                </a:cubicBezTo>
                <a:cubicBezTo>
                  <a:pt x="334" y="21533"/>
                  <a:pt x="267" y="21466"/>
                  <a:pt x="201" y="21399"/>
                </a:cubicBezTo>
                <a:cubicBezTo>
                  <a:pt x="134" y="21399"/>
                  <a:pt x="67" y="21333"/>
                  <a:pt x="0" y="21266"/>
                </a:cubicBezTo>
                <a:moveTo>
                  <a:pt x="21266" y="0"/>
                </a:moveTo>
                <a:cubicBezTo>
                  <a:pt x="21333" y="67"/>
                  <a:pt x="21399" y="134"/>
                  <a:pt x="21399" y="201"/>
                </a:cubicBezTo>
                <a:cubicBezTo>
                  <a:pt x="21466" y="267"/>
                  <a:pt x="21533" y="334"/>
                  <a:pt x="21600" y="401"/>
                </a:cubicBezTo>
                <a:cubicBezTo>
                  <a:pt x="21533" y="267"/>
                  <a:pt x="21399" y="201"/>
                  <a:pt x="21266" y="67"/>
                </a:cubicBezTo>
                <a:cubicBezTo>
                  <a:pt x="21266" y="67"/>
                  <a:pt x="21266" y="67"/>
                  <a:pt x="21266" y="0"/>
                </a:cubicBezTo>
              </a:path>
            </a:pathLst>
          </a:custGeom>
          <a:solidFill>
            <a:srgbClr val="FF3108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828282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endParaRPr/>
          </a:p>
        </p:txBody>
      </p:sp>
      <p:sp>
        <p:nvSpPr>
          <p:cNvPr id="387" name="Freeform 42"/>
          <p:cNvSpPr/>
          <p:nvPr/>
        </p:nvSpPr>
        <p:spPr>
          <a:xfrm>
            <a:off x="4526171" y="2014270"/>
            <a:ext cx="907725" cy="906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39" h="20439" extrusionOk="0">
                <a:moveTo>
                  <a:pt x="20371" y="11341"/>
                </a:moveTo>
                <a:cubicBezTo>
                  <a:pt x="19722" y="16948"/>
                  <a:pt x="14705" y="21020"/>
                  <a:pt x="9099" y="20371"/>
                </a:cubicBezTo>
                <a:cubicBezTo>
                  <a:pt x="3433" y="19722"/>
                  <a:pt x="-580" y="14705"/>
                  <a:pt x="69" y="9099"/>
                </a:cubicBezTo>
                <a:cubicBezTo>
                  <a:pt x="659" y="3433"/>
                  <a:pt x="5735" y="-580"/>
                  <a:pt x="11341" y="69"/>
                </a:cubicBezTo>
                <a:cubicBezTo>
                  <a:pt x="16948" y="659"/>
                  <a:pt x="21020" y="5735"/>
                  <a:pt x="20371" y="11341"/>
                </a:cubicBezTo>
              </a:path>
            </a:pathLst>
          </a:custGeom>
          <a:solidFill>
            <a:srgbClr val="FFFFFF"/>
          </a:solidFill>
          <a:ln w="12700">
            <a:solidFill>
              <a:srgbClr val="C6A2AB"/>
            </a:solidFill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828282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endParaRPr/>
          </a:p>
        </p:txBody>
      </p:sp>
      <p:sp>
        <p:nvSpPr>
          <p:cNvPr id="388" name="Freeform 46"/>
          <p:cNvSpPr/>
          <p:nvPr/>
        </p:nvSpPr>
        <p:spPr>
          <a:xfrm>
            <a:off x="4575921" y="2055836"/>
            <a:ext cx="824244" cy="8225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94" y="11969"/>
                </a:moveTo>
                <a:cubicBezTo>
                  <a:pt x="21256" y="11969"/>
                  <a:pt x="21256" y="11969"/>
                  <a:pt x="21256" y="11969"/>
                </a:cubicBezTo>
                <a:cubicBezTo>
                  <a:pt x="20637" y="17335"/>
                  <a:pt x="16097" y="21325"/>
                  <a:pt x="10800" y="21325"/>
                </a:cubicBezTo>
                <a:cubicBezTo>
                  <a:pt x="10387" y="21325"/>
                  <a:pt x="10043" y="21256"/>
                  <a:pt x="9631" y="21256"/>
                </a:cubicBezTo>
                <a:cubicBezTo>
                  <a:pt x="4265" y="20637"/>
                  <a:pt x="275" y="16097"/>
                  <a:pt x="275" y="10800"/>
                </a:cubicBezTo>
                <a:cubicBezTo>
                  <a:pt x="275" y="10387"/>
                  <a:pt x="275" y="10043"/>
                  <a:pt x="344" y="9631"/>
                </a:cubicBezTo>
                <a:cubicBezTo>
                  <a:pt x="963" y="4265"/>
                  <a:pt x="5503" y="275"/>
                  <a:pt x="10800" y="275"/>
                </a:cubicBezTo>
                <a:cubicBezTo>
                  <a:pt x="11144" y="275"/>
                  <a:pt x="11557" y="275"/>
                  <a:pt x="11969" y="344"/>
                </a:cubicBezTo>
                <a:cubicBezTo>
                  <a:pt x="17335" y="963"/>
                  <a:pt x="21325" y="5503"/>
                  <a:pt x="21325" y="10800"/>
                </a:cubicBezTo>
                <a:cubicBezTo>
                  <a:pt x="21325" y="11144"/>
                  <a:pt x="21256" y="11557"/>
                  <a:pt x="21256" y="11969"/>
                </a:cubicBezTo>
                <a:cubicBezTo>
                  <a:pt x="21394" y="11969"/>
                  <a:pt x="21394" y="11969"/>
                  <a:pt x="21394" y="11969"/>
                </a:cubicBezTo>
                <a:cubicBezTo>
                  <a:pt x="21531" y="11969"/>
                  <a:pt x="21531" y="11969"/>
                  <a:pt x="21531" y="11969"/>
                </a:cubicBezTo>
                <a:cubicBezTo>
                  <a:pt x="21531" y="11557"/>
                  <a:pt x="21600" y="11213"/>
                  <a:pt x="21600" y="10800"/>
                </a:cubicBezTo>
                <a:cubicBezTo>
                  <a:pt x="21600" y="5366"/>
                  <a:pt x="17473" y="688"/>
                  <a:pt x="11969" y="69"/>
                </a:cubicBezTo>
                <a:cubicBezTo>
                  <a:pt x="11557" y="0"/>
                  <a:pt x="11213" y="0"/>
                  <a:pt x="10800" y="0"/>
                </a:cubicBezTo>
                <a:cubicBezTo>
                  <a:pt x="5366" y="0"/>
                  <a:pt x="688" y="4059"/>
                  <a:pt x="69" y="9562"/>
                </a:cubicBezTo>
                <a:cubicBezTo>
                  <a:pt x="0" y="9975"/>
                  <a:pt x="0" y="10387"/>
                  <a:pt x="0" y="10800"/>
                </a:cubicBezTo>
                <a:cubicBezTo>
                  <a:pt x="0" y="16234"/>
                  <a:pt x="4059" y="20912"/>
                  <a:pt x="9562" y="21531"/>
                </a:cubicBezTo>
                <a:cubicBezTo>
                  <a:pt x="9975" y="21531"/>
                  <a:pt x="10387" y="21600"/>
                  <a:pt x="10800" y="21600"/>
                </a:cubicBezTo>
                <a:cubicBezTo>
                  <a:pt x="16234" y="21600"/>
                  <a:pt x="20912" y="17473"/>
                  <a:pt x="21531" y="11969"/>
                </a:cubicBezTo>
                <a:cubicBezTo>
                  <a:pt x="21394" y="11969"/>
                  <a:pt x="21394" y="11969"/>
                  <a:pt x="21394" y="11969"/>
                </a:cubicBezTo>
              </a:path>
            </a:pathLst>
          </a:custGeom>
          <a:solidFill>
            <a:srgbClr val="52C3CB"/>
          </a:solidFill>
          <a:ln w="12700">
            <a:solidFill>
              <a:srgbClr val="C6A2AB"/>
            </a:solidFill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828282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endParaRPr/>
          </a:p>
        </p:txBody>
      </p:sp>
      <p:sp>
        <p:nvSpPr>
          <p:cNvPr id="389" name="Freeform 2"/>
          <p:cNvSpPr/>
          <p:nvPr/>
        </p:nvSpPr>
        <p:spPr>
          <a:xfrm>
            <a:off x="7055905" y="4598832"/>
            <a:ext cx="430363" cy="430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49" y="5426"/>
                </a:moveTo>
                <a:cubicBezTo>
                  <a:pt x="11834" y="5426"/>
                  <a:pt x="12623" y="6313"/>
                  <a:pt x="12623" y="7301"/>
                </a:cubicBezTo>
                <a:cubicBezTo>
                  <a:pt x="12623" y="8286"/>
                  <a:pt x="11834" y="9075"/>
                  <a:pt x="10849" y="9075"/>
                </a:cubicBezTo>
                <a:cubicBezTo>
                  <a:pt x="9864" y="9075"/>
                  <a:pt x="8977" y="8286"/>
                  <a:pt x="8977" y="7301"/>
                </a:cubicBezTo>
                <a:cubicBezTo>
                  <a:pt x="8977" y="6313"/>
                  <a:pt x="9864" y="5426"/>
                  <a:pt x="10849" y="5426"/>
                </a:cubicBezTo>
                <a:close/>
                <a:moveTo>
                  <a:pt x="21600" y="593"/>
                </a:moveTo>
                <a:cubicBezTo>
                  <a:pt x="20318" y="7992"/>
                  <a:pt x="20318" y="7992"/>
                  <a:pt x="20318" y="7992"/>
                </a:cubicBezTo>
                <a:cubicBezTo>
                  <a:pt x="17162" y="7497"/>
                  <a:pt x="17162" y="7497"/>
                  <a:pt x="17162" y="7497"/>
                </a:cubicBezTo>
                <a:cubicBezTo>
                  <a:pt x="17654" y="4047"/>
                  <a:pt x="17654" y="4047"/>
                  <a:pt x="17654" y="4047"/>
                </a:cubicBezTo>
                <a:cubicBezTo>
                  <a:pt x="17260" y="4047"/>
                  <a:pt x="16767" y="3946"/>
                  <a:pt x="16174" y="3946"/>
                </a:cubicBezTo>
                <a:cubicBezTo>
                  <a:pt x="16174" y="8188"/>
                  <a:pt x="16174" y="8188"/>
                  <a:pt x="16174" y="8188"/>
                </a:cubicBezTo>
                <a:cubicBezTo>
                  <a:pt x="16174" y="8286"/>
                  <a:pt x="16174" y="8485"/>
                  <a:pt x="16076" y="8583"/>
                </a:cubicBezTo>
                <a:lnTo>
                  <a:pt x="16076" y="8680"/>
                </a:lnTo>
                <a:cubicBezTo>
                  <a:pt x="14005" y="11834"/>
                  <a:pt x="14005" y="11834"/>
                  <a:pt x="14005" y="11834"/>
                </a:cubicBezTo>
                <a:cubicBezTo>
                  <a:pt x="13412" y="13513"/>
                  <a:pt x="13412" y="13513"/>
                  <a:pt x="13412" y="13513"/>
                </a:cubicBezTo>
                <a:cubicBezTo>
                  <a:pt x="16471" y="14400"/>
                  <a:pt x="16471" y="14400"/>
                  <a:pt x="16471" y="14400"/>
                </a:cubicBezTo>
                <a:cubicBezTo>
                  <a:pt x="16471" y="14400"/>
                  <a:pt x="16471" y="14400"/>
                  <a:pt x="16373" y="14498"/>
                </a:cubicBezTo>
                <a:cubicBezTo>
                  <a:pt x="16471" y="14498"/>
                  <a:pt x="16471" y="14498"/>
                  <a:pt x="16471" y="14498"/>
                </a:cubicBezTo>
                <a:cubicBezTo>
                  <a:pt x="16865" y="14596"/>
                  <a:pt x="17162" y="14990"/>
                  <a:pt x="17064" y="15486"/>
                </a:cubicBezTo>
                <a:cubicBezTo>
                  <a:pt x="16174" y="20909"/>
                  <a:pt x="16174" y="20909"/>
                  <a:pt x="16174" y="20909"/>
                </a:cubicBezTo>
                <a:cubicBezTo>
                  <a:pt x="16076" y="21303"/>
                  <a:pt x="15779" y="21600"/>
                  <a:pt x="15287" y="21600"/>
                </a:cubicBezTo>
                <a:lnTo>
                  <a:pt x="15189" y="21600"/>
                </a:lnTo>
                <a:cubicBezTo>
                  <a:pt x="14697" y="21502"/>
                  <a:pt x="14302" y="21108"/>
                  <a:pt x="14400" y="20615"/>
                </a:cubicBezTo>
                <a:cubicBezTo>
                  <a:pt x="15189" y="16076"/>
                  <a:pt x="15189" y="16076"/>
                  <a:pt x="15189" y="16076"/>
                </a:cubicBezTo>
                <a:cubicBezTo>
                  <a:pt x="11146" y="16174"/>
                  <a:pt x="11146" y="16174"/>
                  <a:pt x="11146" y="16174"/>
                </a:cubicBezTo>
                <a:cubicBezTo>
                  <a:pt x="8188" y="18346"/>
                  <a:pt x="8188" y="18346"/>
                  <a:pt x="8188" y="18346"/>
                </a:cubicBezTo>
                <a:cubicBezTo>
                  <a:pt x="7891" y="18642"/>
                  <a:pt x="7891" y="18642"/>
                  <a:pt x="7891" y="18642"/>
                </a:cubicBezTo>
                <a:cubicBezTo>
                  <a:pt x="7793" y="18740"/>
                  <a:pt x="7793" y="18740"/>
                  <a:pt x="7696" y="18838"/>
                </a:cubicBezTo>
                <a:cubicBezTo>
                  <a:pt x="3157" y="21502"/>
                  <a:pt x="3157" y="21502"/>
                  <a:pt x="3157" y="21502"/>
                </a:cubicBezTo>
                <a:cubicBezTo>
                  <a:pt x="3059" y="21600"/>
                  <a:pt x="2863" y="21600"/>
                  <a:pt x="2762" y="21600"/>
                </a:cubicBezTo>
                <a:cubicBezTo>
                  <a:pt x="2468" y="21600"/>
                  <a:pt x="2172" y="21502"/>
                  <a:pt x="1973" y="21205"/>
                </a:cubicBezTo>
                <a:cubicBezTo>
                  <a:pt x="1679" y="20713"/>
                  <a:pt x="1875" y="20221"/>
                  <a:pt x="2270" y="19924"/>
                </a:cubicBezTo>
                <a:cubicBezTo>
                  <a:pt x="6215" y="17557"/>
                  <a:pt x="6215" y="17557"/>
                  <a:pt x="6215" y="17557"/>
                </a:cubicBezTo>
                <a:cubicBezTo>
                  <a:pt x="8977" y="14400"/>
                  <a:pt x="8977" y="14400"/>
                  <a:pt x="8977" y="14400"/>
                </a:cubicBezTo>
                <a:cubicBezTo>
                  <a:pt x="8090" y="11736"/>
                  <a:pt x="8090" y="11736"/>
                  <a:pt x="8090" y="11736"/>
                </a:cubicBezTo>
                <a:cubicBezTo>
                  <a:pt x="5625" y="8680"/>
                  <a:pt x="5625" y="8680"/>
                  <a:pt x="5625" y="8680"/>
                </a:cubicBezTo>
                <a:cubicBezTo>
                  <a:pt x="5524" y="8485"/>
                  <a:pt x="5426" y="8387"/>
                  <a:pt x="5426" y="8188"/>
                </a:cubicBezTo>
                <a:cubicBezTo>
                  <a:pt x="5426" y="3946"/>
                  <a:pt x="5426" y="3946"/>
                  <a:pt x="5426" y="3946"/>
                </a:cubicBezTo>
                <a:cubicBezTo>
                  <a:pt x="4836" y="3946"/>
                  <a:pt x="4340" y="4047"/>
                  <a:pt x="3946" y="4144"/>
                </a:cubicBezTo>
                <a:cubicBezTo>
                  <a:pt x="4441" y="7497"/>
                  <a:pt x="4441" y="7497"/>
                  <a:pt x="4441" y="7497"/>
                </a:cubicBezTo>
                <a:cubicBezTo>
                  <a:pt x="1285" y="8090"/>
                  <a:pt x="1285" y="8090"/>
                  <a:pt x="1285" y="8090"/>
                </a:cubicBezTo>
                <a:cubicBezTo>
                  <a:pt x="0" y="593"/>
                  <a:pt x="0" y="593"/>
                  <a:pt x="0" y="593"/>
                </a:cubicBezTo>
                <a:cubicBezTo>
                  <a:pt x="3258" y="101"/>
                  <a:pt x="3258" y="101"/>
                  <a:pt x="3258" y="101"/>
                </a:cubicBezTo>
                <a:cubicBezTo>
                  <a:pt x="3750" y="3258"/>
                  <a:pt x="3750" y="3258"/>
                  <a:pt x="3750" y="3258"/>
                </a:cubicBezTo>
                <a:cubicBezTo>
                  <a:pt x="4340" y="3157"/>
                  <a:pt x="5031" y="3059"/>
                  <a:pt x="5723" y="2961"/>
                </a:cubicBezTo>
                <a:cubicBezTo>
                  <a:pt x="5918" y="2863"/>
                  <a:pt x="6117" y="2762"/>
                  <a:pt x="6313" y="2762"/>
                </a:cubicBezTo>
                <a:cubicBezTo>
                  <a:pt x="6512" y="2762"/>
                  <a:pt x="6610" y="2863"/>
                  <a:pt x="6809" y="2863"/>
                </a:cubicBezTo>
                <a:cubicBezTo>
                  <a:pt x="7992" y="2863"/>
                  <a:pt x="9274" y="2762"/>
                  <a:pt x="10849" y="2762"/>
                </a:cubicBezTo>
                <a:cubicBezTo>
                  <a:pt x="12329" y="2762"/>
                  <a:pt x="13709" y="2863"/>
                  <a:pt x="14892" y="2863"/>
                </a:cubicBezTo>
                <a:cubicBezTo>
                  <a:pt x="14990" y="2863"/>
                  <a:pt x="15091" y="2762"/>
                  <a:pt x="15287" y="2762"/>
                </a:cubicBezTo>
                <a:cubicBezTo>
                  <a:pt x="15486" y="2762"/>
                  <a:pt x="15682" y="2863"/>
                  <a:pt x="15880" y="2961"/>
                </a:cubicBezTo>
                <a:cubicBezTo>
                  <a:pt x="16670" y="3059"/>
                  <a:pt x="17260" y="3157"/>
                  <a:pt x="17853" y="3157"/>
                </a:cubicBezTo>
                <a:cubicBezTo>
                  <a:pt x="18346" y="0"/>
                  <a:pt x="18346" y="0"/>
                  <a:pt x="18346" y="0"/>
                </a:cubicBezTo>
                <a:lnTo>
                  <a:pt x="21600" y="593"/>
                </a:lnTo>
                <a:close/>
                <a:moveTo>
                  <a:pt x="14400" y="3750"/>
                </a:moveTo>
                <a:cubicBezTo>
                  <a:pt x="13314" y="3750"/>
                  <a:pt x="12130" y="3652"/>
                  <a:pt x="10849" y="3652"/>
                </a:cubicBezTo>
                <a:cubicBezTo>
                  <a:pt x="9470" y="3652"/>
                  <a:pt x="8286" y="3750"/>
                  <a:pt x="7203" y="3750"/>
                </a:cubicBezTo>
                <a:cubicBezTo>
                  <a:pt x="7203" y="7793"/>
                  <a:pt x="7203" y="7793"/>
                  <a:pt x="7203" y="7793"/>
                </a:cubicBezTo>
                <a:cubicBezTo>
                  <a:pt x="9965" y="9965"/>
                  <a:pt x="9965" y="9965"/>
                  <a:pt x="9965" y="9965"/>
                </a:cubicBezTo>
                <a:cubicBezTo>
                  <a:pt x="11736" y="9965"/>
                  <a:pt x="11736" y="9965"/>
                  <a:pt x="11736" y="9965"/>
                </a:cubicBezTo>
                <a:cubicBezTo>
                  <a:pt x="14400" y="7793"/>
                  <a:pt x="14400" y="7793"/>
                  <a:pt x="14400" y="7793"/>
                </a:cubicBezTo>
                <a:lnTo>
                  <a:pt x="14400" y="3750"/>
                </a:lnTo>
                <a:close/>
              </a:path>
            </a:pathLst>
          </a:custGeom>
          <a:solidFill>
            <a:srgbClr val="91596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828282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sp>
        <p:nvSpPr>
          <p:cNvPr id="391" name="Freeform 10"/>
          <p:cNvSpPr/>
          <p:nvPr/>
        </p:nvSpPr>
        <p:spPr>
          <a:xfrm>
            <a:off x="4981476" y="4183516"/>
            <a:ext cx="12701" cy="1271"/>
          </a:xfrm>
          <a:prstGeom prst="ellipse">
            <a:avLst/>
          </a:prstGeom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828282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endParaRPr/>
          </a:p>
        </p:txBody>
      </p:sp>
      <p:sp>
        <p:nvSpPr>
          <p:cNvPr id="392" name="Freeform 14"/>
          <p:cNvSpPr/>
          <p:nvPr/>
        </p:nvSpPr>
        <p:spPr>
          <a:xfrm>
            <a:off x="4559255" y="4349749"/>
            <a:ext cx="848486" cy="845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199"/>
                </a:moveTo>
                <a:cubicBezTo>
                  <a:pt x="67" y="21266"/>
                  <a:pt x="134" y="21333"/>
                  <a:pt x="201" y="21399"/>
                </a:cubicBezTo>
                <a:cubicBezTo>
                  <a:pt x="267" y="21466"/>
                  <a:pt x="334" y="21533"/>
                  <a:pt x="401" y="21600"/>
                </a:cubicBezTo>
                <a:cubicBezTo>
                  <a:pt x="334" y="21533"/>
                  <a:pt x="267" y="21466"/>
                  <a:pt x="201" y="21399"/>
                </a:cubicBezTo>
                <a:cubicBezTo>
                  <a:pt x="134" y="21333"/>
                  <a:pt x="67" y="21266"/>
                  <a:pt x="0" y="21199"/>
                </a:cubicBezTo>
                <a:moveTo>
                  <a:pt x="21266" y="0"/>
                </a:moveTo>
                <a:cubicBezTo>
                  <a:pt x="21333" y="67"/>
                  <a:pt x="21399" y="134"/>
                  <a:pt x="21399" y="201"/>
                </a:cubicBezTo>
                <a:cubicBezTo>
                  <a:pt x="21466" y="201"/>
                  <a:pt x="21533" y="267"/>
                  <a:pt x="21600" y="334"/>
                </a:cubicBezTo>
                <a:cubicBezTo>
                  <a:pt x="21600" y="334"/>
                  <a:pt x="21600" y="334"/>
                  <a:pt x="21600" y="267"/>
                </a:cubicBezTo>
                <a:cubicBezTo>
                  <a:pt x="21466" y="201"/>
                  <a:pt x="21333" y="67"/>
                  <a:pt x="21266" y="0"/>
                </a:cubicBezTo>
              </a:path>
            </a:pathLst>
          </a:custGeom>
          <a:solidFill>
            <a:srgbClr val="4F5153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828282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endParaRPr/>
          </a:p>
        </p:txBody>
      </p:sp>
      <p:sp>
        <p:nvSpPr>
          <p:cNvPr id="393" name="Freeform 39"/>
          <p:cNvSpPr/>
          <p:nvPr/>
        </p:nvSpPr>
        <p:spPr>
          <a:xfrm>
            <a:off x="4490751" y="4391950"/>
            <a:ext cx="909114" cy="907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188" h="19188" extrusionOk="0">
                <a:moveTo>
                  <a:pt x="528" y="12735"/>
                </a:moveTo>
                <a:cubicBezTo>
                  <a:pt x="-1189" y="7750"/>
                  <a:pt x="1414" y="2267"/>
                  <a:pt x="6454" y="550"/>
                </a:cubicBezTo>
                <a:cubicBezTo>
                  <a:pt x="11439" y="-1222"/>
                  <a:pt x="16922" y="1436"/>
                  <a:pt x="18639" y="6421"/>
                </a:cubicBezTo>
                <a:cubicBezTo>
                  <a:pt x="20411" y="11406"/>
                  <a:pt x="17753" y="16889"/>
                  <a:pt x="12768" y="18661"/>
                </a:cubicBezTo>
                <a:cubicBezTo>
                  <a:pt x="7783" y="20378"/>
                  <a:pt x="2300" y="17775"/>
                  <a:pt x="528" y="12735"/>
                </a:cubicBezTo>
              </a:path>
            </a:pathLst>
          </a:custGeom>
          <a:solidFill>
            <a:srgbClr val="FFFFFF"/>
          </a:solidFill>
          <a:ln w="12700">
            <a:solidFill>
              <a:srgbClr val="C6A2AB"/>
            </a:solidFill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828282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endParaRPr dirty="0"/>
          </a:p>
        </p:txBody>
      </p:sp>
      <p:sp>
        <p:nvSpPr>
          <p:cNvPr id="394" name="Freeform 43"/>
          <p:cNvSpPr/>
          <p:nvPr/>
        </p:nvSpPr>
        <p:spPr>
          <a:xfrm>
            <a:off x="4529343" y="4431260"/>
            <a:ext cx="824244" cy="8225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57" y="14308"/>
                </a:moveTo>
                <a:cubicBezTo>
                  <a:pt x="894" y="14308"/>
                  <a:pt x="894" y="14308"/>
                  <a:pt x="894" y="14308"/>
                </a:cubicBezTo>
                <a:cubicBezTo>
                  <a:pt x="482" y="13139"/>
                  <a:pt x="275" y="11969"/>
                  <a:pt x="275" y="10800"/>
                </a:cubicBezTo>
                <a:cubicBezTo>
                  <a:pt x="275" y="6466"/>
                  <a:pt x="3027" y="2408"/>
                  <a:pt x="7292" y="894"/>
                </a:cubicBezTo>
                <a:cubicBezTo>
                  <a:pt x="8461" y="482"/>
                  <a:pt x="9631" y="275"/>
                  <a:pt x="10800" y="275"/>
                </a:cubicBezTo>
                <a:cubicBezTo>
                  <a:pt x="15134" y="275"/>
                  <a:pt x="19192" y="3027"/>
                  <a:pt x="20706" y="7361"/>
                </a:cubicBezTo>
                <a:cubicBezTo>
                  <a:pt x="21118" y="8461"/>
                  <a:pt x="21325" y="9631"/>
                  <a:pt x="21325" y="10800"/>
                </a:cubicBezTo>
                <a:cubicBezTo>
                  <a:pt x="21325" y="15134"/>
                  <a:pt x="18573" y="19192"/>
                  <a:pt x="14239" y="20706"/>
                </a:cubicBezTo>
                <a:cubicBezTo>
                  <a:pt x="13139" y="21118"/>
                  <a:pt x="11969" y="21325"/>
                  <a:pt x="10800" y="21325"/>
                </a:cubicBezTo>
                <a:cubicBezTo>
                  <a:pt x="6466" y="21325"/>
                  <a:pt x="2408" y="18573"/>
                  <a:pt x="894" y="14308"/>
                </a:cubicBezTo>
                <a:cubicBezTo>
                  <a:pt x="757" y="14308"/>
                  <a:pt x="757" y="14308"/>
                  <a:pt x="757" y="14308"/>
                </a:cubicBezTo>
                <a:cubicBezTo>
                  <a:pt x="619" y="14377"/>
                  <a:pt x="619" y="14377"/>
                  <a:pt x="619" y="14377"/>
                </a:cubicBezTo>
                <a:cubicBezTo>
                  <a:pt x="2201" y="18780"/>
                  <a:pt x="6329" y="21600"/>
                  <a:pt x="10800" y="21600"/>
                </a:cubicBezTo>
                <a:cubicBezTo>
                  <a:pt x="11969" y="21600"/>
                  <a:pt x="13208" y="21394"/>
                  <a:pt x="14377" y="20981"/>
                </a:cubicBezTo>
                <a:cubicBezTo>
                  <a:pt x="18780" y="19399"/>
                  <a:pt x="21600" y="15271"/>
                  <a:pt x="21600" y="10800"/>
                </a:cubicBezTo>
                <a:cubicBezTo>
                  <a:pt x="21600" y="9631"/>
                  <a:pt x="21394" y="8392"/>
                  <a:pt x="20981" y="7223"/>
                </a:cubicBezTo>
                <a:cubicBezTo>
                  <a:pt x="19399" y="2820"/>
                  <a:pt x="15271" y="0"/>
                  <a:pt x="10800" y="0"/>
                </a:cubicBezTo>
                <a:cubicBezTo>
                  <a:pt x="9631" y="0"/>
                  <a:pt x="8392" y="206"/>
                  <a:pt x="7223" y="619"/>
                </a:cubicBezTo>
                <a:cubicBezTo>
                  <a:pt x="2820" y="2201"/>
                  <a:pt x="0" y="6329"/>
                  <a:pt x="0" y="10800"/>
                </a:cubicBezTo>
                <a:cubicBezTo>
                  <a:pt x="0" y="11969"/>
                  <a:pt x="206" y="13208"/>
                  <a:pt x="619" y="14377"/>
                </a:cubicBezTo>
                <a:cubicBezTo>
                  <a:pt x="757" y="14308"/>
                  <a:pt x="757" y="14308"/>
                  <a:pt x="757" y="14308"/>
                </a:cubicBezTo>
              </a:path>
            </a:pathLst>
          </a:custGeom>
          <a:solidFill>
            <a:srgbClr val="78BBE9"/>
          </a:solidFill>
          <a:ln w="12700">
            <a:solidFill>
              <a:srgbClr val="C6A2AB"/>
            </a:solidFill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828282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endParaRPr/>
          </a:p>
        </p:txBody>
      </p:sp>
      <p:sp>
        <p:nvSpPr>
          <p:cNvPr id="395" name="Shape 1831"/>
          <p:cNvSpPr/>
          <p:nvPr/>
        </p:nvSpPr>
        <p:spPr>
          <a:xfrm>
            <a:off x="4721243" y="4584811"/>
            <a:ext cx="443230" cy="391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3" h="21365" extrusionOk="0">
                <a:moveTo>
                  <a:pt x="11880" y="747"/>
                </a:moveTo>
                <a:cubicBezTo>
                  <a:pt x="16416" y="9829"/>
                  <a:pt x="16416" y="9829"/>
                  <a:pt x="16416" y="9829"/>
                </a:cubicBezTo>
                <a:cubicBezTo>
                  <a:pt x="16416" y="9829"/>
                  <a:pt x="16416" y="9829"/>
                  <a:pt x="16416" y="9829"/>
                </a:cubicBezTo>
                <a:cubicBezTo>
                  <a:pt x="21168" y="19156"/>
                  <a:pt x="21168" y="19156"/>
                  <a:pt x="21168" y="19156"/>
                </a:cubicBezTo>
                <a:cubicBezTo>
                  <a:pt x="21600" y="19892"/>
                  <a:pt x="21384" y="20629"/>
                  <a:pt x="20736" y="21120"/>
                </a:cubicBezTo>
                <a:cubicBezTo>
                  <a:pt x="20520" y="21365"/>
                  <a:pt x="20088" y="21365"/>
                  <a:pt x="19872" y="21365"/>
                </a:cubicBezTo>
                <a:cubicBezTo>
                  <a:pt x="19872" y="21365"/>
                  <a:pt x="19872" y="21365"/>
                  <a:pt x="19872" y="21365"/>
                </a:cubicBezTo>
                <a:cubicBezTo>
                  <a:pt x="10584" y="21365"/>
                  <a:pt x="10584" y="21365"/>
                  <a:pt x="10584" y="21365"/>
                </a:cubicBezTo>
                <a:cubicBezTo>
                  <a:pt x="1512" y="21365"/>
                  <a:pt x="1512" y="21365"/>
                  <a:pt x="1512" y="21365"/>
                </a:cubicBezTo>
                <a:cubicBezTo>
                  <a:pt x="648" y="21365"/>
                  <a:pt x="0" y="20629"/>
                  <a:pt x="0" y="19892"/>
                </a:cubicBezTo>
                <a:cubicBezTo>
                  <a:pt x="0" y="19401"/>
                  <a:pt x="216" y="19156"/>
                  <a:pt x="216" y="18910"/>
                </a:cubicBezTo>
                <a:cubicBezTo>
                  <a:pt x="4968" y="9829"/>
                  <a:pt x="4968" y="9829"/>
                  <a:pt x="4968" y="9829"/>
                </a:cubicBezTo>
                <a:cubicBezTo>
                  <a:pt x="4968" y="9829"/>
                  <a:pt x="4968" y="9829"/>
                  <a:pt x="4968" y="9829"/>
                </a:cubicBezTo>
                <a:cubicBezTo>
                  <a:pt x="9504" y="747"/>
                  <a:pt x="9504" y="747"/>
                  <a:pt x="9504" y="747"/>
                </a:cubicBezTo>
                <a:cubicBezTo>
                  <a:pt x="9936" y="10"/>
                  <a:pt x="10800" y="-235"/>
                  <a:pt x="11448" y="256"/>
                </a:cubicBezTo>
                <a:cubicBezTo>
                  <a:pt x="11664" y="501"/>
                  <a:pt x="11664" y="501"/>
                  <a:pt x="11880" y="747"/>
                </a:cubicBezTo>
                <a:close/>
                <a:moveTo>
                  <a:pt x="9504" y="8110"/>
                </a:moveTo>
                <a:cubicBezTo>
                  <a:pt x="9504" y="8847"/>
                  <a:pt x="9504" y="8847"/>
                  <a:pt x="9504" y="8847"/>
                </a:cubicBezTo>
                <a:cubicBezTo>
                  <a:pt x="9936" y="14983"/>
                  <a:pt x="9936" y="14983"/>
                  <a:pt x="9936" y="14983"/>
                </a:cubicBezTo>
                <a:cubicBezTo>
                  <a:pt x="11232" y="14983"/>
                  <a:pt x="11232" y="14983"/>
                  <a:pt x="11232" y="14983"/>
                </a:cubicBezTo>
                <a:cubicBezTo>
                  <a:pt x="11664" y="8847"/>
                  <a:pt x="11664" y="8847"/>
                  <a:pt x="11664" y="8847"/>
                </a:cubicBezTo>
                <a:cubicBezTo>
                  <a:pt x="11664" y="8110"/>
                  <a:pt x="11664" y="8110"/>
                  <a:pt x="11664" y="8110"/>
                </a:cubicBezTo>
                <a:cubicBezTo>
                  <a:pt x="9504" y="8110"/>
                  <a:pt x="9504" y="8110"/>
                  <a:pt x="9504" y="8110"/>
                </a:cubicBezTo>
                <a:close/>
                <a:moveTo>
                  <a:pt x="10584" y="17438"/>
                </a:moveTo>
                <a:cubicBezTo>
                  <a:pt x="11232" y="17438"/>
                  <a:pt x="11448" y="17192"/>
                  <a:pt x="11448" y="16701"/>
                </a:cubicBezTo>
                <a:cubicBezTo>
                  <a:pt x="11448" y="15965"/>
                  <a:pt x="11016" y="15720"/>
                  <a:pt x="10584" y="15720"/>
                </a:cubicBezTo>
                <a:cubicBezTo>
                  <a:pt x="10152" y="15720"/>
                  <a:pt x="9720" y="15965"/>
                  <a:pt x="9720" y="16701"/>
                </a:cubicBezTo>
                <a:cubicBezTo>
                  <a:pt x="9720" y="17192"/>
                  <a:pt x="10152" y="17438"/>
                  <a:pt x="10584" y="17438"/>
                </a:cubicBezTo>
                <a:close/>
                <a:moveTo>
                  <a:pt x="14040" y="11547"/>
                </a:moveTo>
                <a:cubicBezTo>
                  <a:pt x="10584" y="4674"/>
                  <a:pt x="10584" y="4674"/>
                  <a:pt x="10584" y="4674"/>
                </a:cubicBezTo>
                <a:cubicBezTo>
                  <a:pt x="7344" y="11301"/>
                  <a:pt x="7344" y="11301"/>
                  <a:pt x="7344" y="11301"/>
                </a:cubicBezTo>
                <a:cubicBezTo>
                  <a:pt x="7344" y="11547"/>
                  <a:pt x="7344" y="11547"/>
                  <a:pt x="7128" y="11547"/>
                </a:cubicBezTo>
                <a:cubicBezTo>
                  <a:pt x="3672" y="18174"/>
                  <a:pt x="3672" y="18174"/>
                  <a:pt x="3672" y="18174"/>
                </a:cubicBezTo>
                <a:cubicBezTo>
                  <a:pt x="10584" y="18174"/>
                  <a:pt x="10584" y="18174"/>
                  <a:pt x="10584" y="18174"/>
                </a:cubicBezTo>
                <a:cubicBezTo>
                  <a:pt x="17496" y="18174"/>
                  <a:pt x="17496" y="18174"/>
                  <a:pt x="17496" y="18174"/>
                </a:cubicBezTo>
                <a:cubicBezTo>
                  <a:pt x="14040" y="11547"/>
                  <a:pt x="14040" y="11547"/>
                  <a:pt x="14040" y="11547"/>
                </a:cubicBezTo>
                <a:cubicBezTo>
                  <a:pt x="14040" y="11547"/>
                  <a:pt x="14040" y="11547"/>
                  <a:pt x="14040" y="11547"/>
                </a:cubicBezTo>
                <a:close/>
              </a:path>
            </a:pathLst>
          </a:custGeom>
          <a:solidFill>
            <a:srgbClr val="91596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828282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endParaRPr/>
          </a:p>
        </p:txBody>
      </p:sp>
      <p:grpSp>
        <p:nvGrpSpPr>
          <p:cNvPr id="398" name="Group 57"/>
          <p:cNvGrpSpPr/>
          <p:nvPr/>
        </p:nvGrpSpPr>
        <p:grpSpPr>
          <a:xfrm>
            <a:off x="8320772" y="2143807"/>
            <a:ext cx="253789" cy="253034"/>
            <a:chOff x="0" y="0"/>
            <a:chExt cx="253788" cy="253032"/>
          </a:xfrm>
          <a:solidFill>
            <a:srgbClr val="915966"/>
          </a:solidFill>
        </p:grpSpPr>
        <p:sp>
          <p:nvSpPr>
            <p:cNvPr id="396" name="Shape 5057"/>
            <p:cNvSpPr/>
            <p:nvPr/>
          </p:nvSpPr>
          <p:spPr>
            <a:xfrm>
              <a:off x="65464" y="64960"/>
              <a:ext cx="122856" cy="123109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828282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endParaRPr/>
            </a:p>
          </p:txBody>
        </p:sp>
        <p:sp>
          <p:nvSpPr>
            <p:cNvPr id="397" name="Shape 5058"/>
            <p:cNvSpPr/>
            <p:nvPr/>
          </p:nvSpPr>
          <p:spPr>
            <a:xfrm>
              <a:off x="0" y="-1"/>
              <a:ext cx="253789" cy="253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6" y="0"/>
                  </a:moveTo>
                  <a:cubicBezTo>
                    <a:pt x="4851" y="0"/>
                    <a:pt x="0" y="4840"/>
                    <a:pt x="0" y="10800"/>
                  </a:cubicBezTo>
                  <a:cubicBezTo>
                    <a:pt x="0" y="16760"/>
                    <a:pt x="4851" y="21600"/>
                    <a:pt x="10826" y="21600"/>
                  </a:cubicBezTo>
                  <a:cubicBezTo>
                    <a:pt x="16800" y="21600"/>
                    <a:pt x="21600" y="16760"/>
                    <a:pt x="21600" y="10800"/>
                  </a:cubicBezTo>
                  <a:cubicBezTo>
                    <a:pt x="21600" y="4840"/>
                    <a:pt x="16800" y="0"/>
                    <a:pt x="10826" y="0"/>
                  </a:cubicBezTo>
                  <a:close/>
                  <a:moveTo>
                    <a:pt x="10826" y="19664"/>
                  </a:moveTo>
                  <a:cubicBezTo>
                    <a:pt x="5923" y="19664"/>
                    <a:pt x="1940" y="15691"/>
                    <a:pt x="1940" y="10800"/>
                  </a:cubicBezTo>
                  <a:cubicBezTo>
                    <a:pt x="1940" y="5909"/>
                    <a:pt x="5923" y="1936"/>
                    <a:pt x="10826" y="1936"/>
                  </a:cubicBezTo>
                  <a:cubicBezTo>
                    <a:pt x="15728" y="1936"/>
                    <a:pt x="19711" y="5909"/>
                    <a:pt x="19711" y="10800"/>
                  </a:cubicBezTo>
                  <a:cubicBezTo>
                    <a:pt x="19711" y="15691"/>
                    <a:pt x="15728" y="19664"/>
                    <a:pt x="10826" y="1966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828282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endParaRPr/>
            </a:p>
          </p:txBody>
        </p:sp>
      </p:grpSp>
      <p:sp>
        <p:nvSpPr>
          <p:cNvPr id="402" name="Прямоугольник"/>
          <p:cNvSpPr/>
          <p:nvPr/>
        </p:nvSpPr>
        <p:spPr>
          <a:xfrm>
            <a:off x="-49640" y="-83288"/>
            <a:ext cx="12291280" cy="1270001"/>
          </a:xfrm>
          <a:prstGeom prst="rect">
            <a:avLst/>
          </a:prstGeom>
          <a:solidFill>
            <a:srgbClr val="91596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03" name="TextBox 9"/>
          <p:cNvSpPr txBox="1"/>
          <p:nvPr/>
        </p:nvSpPr>
        <p:spPr>
          <a:xfrm>
            <a:off x="550167" y="329516"/>
            <a:ext cx="11091666" cy="434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3600"/>
              </a:lnSpc>
              <a:defRPr sz="2600" spc="76">
                <a:latin typeface="Gilroy ExtraBold"/>
                <a:ea typeface="Gilroy ExtraBold"/>
                <a:cs typeface="Gilroy ExtraBold"/>
                <a:sym typeface="Gilroy ExtraBold"/>
              </a:defRPr>
            </a:pPr>
            <a:r>
              <a:rPr dirty="0">
                <a:solidFill>
                  <a:schemeClr val="bg1"/>
                </a:solidFill>
              </a:rPr>
              <a:t>СИСТЕМА ОХРАНЫ РЕПРОДУКТИВНОГО ЗДОРОВЬЯ ПОДРОСТКОВ</a:t>
            </a:r>
          </a:p>
        </p:txBody>
      </p:sp>
      <p:sp>
        <p:nvSpPr>
          <p:cNvPr id="404" name="TextBox 10"/>
          <p:cNvSpPr txBox="1"/>
          <p:nvPr/>
        </p:nvSpPr>
        <p:spPr>
          <a:xfrm>
            <a:off x="8640026" y="2021683"/>
            <a:ext cx="2654303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600"/>
              </a:lnSpc>
              <a:defRPr sz="2000" spc="58"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rPr dirty="0"/>
              <a:t>ПРЕИМУЩЕСТВА</a:t>
            </a:r>
          </a:p>
        </p:txBody>
      </p:sp>
      <p:sp>
        <p:nvSpPr>
          <p:cNvPr id="405" name="TextBox 15"/>
          <p:cNvSpPr txBox="1"/>
          <p:nvPr/>
        </p:nvSpPr>
        <p:spPr>
          <a:xfrm>
            <a:off x="8517815" y="2475316"/>
            <a:ext cx="2956281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indent="143940">
              <a:lnSpc>
                <a:spcPts val="1700"/>
              </a:lnSpc>
              <a:buFont typeface="Arial"/>
              <a:defRPr sz="1000" spc="20">
                <a:latin typeface="Gilroy Light"/>
                <a:ea typeface="Gilroy Light"/>
                <a:cs typeface="Gilroy Light"/>
                <a:sym typeface="Gilroy Light"/>
              </a:defRPr>
            </a:pPr>
            <a:r>
              <a:rPr dirty="0" err="1"/>
              <a:t>Бесплатно</a:t>
            </a:r>
            <a:r>
              <a:rPr lang="ru-RU" dirty="0" err="1"/>
              <a:t>сть</a:t>
            </a:r>
            <a:r>
              <a:rPr lang="ru-RU" dirty="0"/>
              <a:t> </a:t>
            </a:r>
          </a:p>
          <a:p>
            <a:pPr lvl="1" indent="143940">
              <a:lnSpc>
                <a:spcPts val="1700"/>
              </a:lnSpc>
              <a:buFont typeface="Arial"/>
              <a:defRPr sz="1000" spc="20">
                <a:latin typeface="Gilroy Light"/>
                <a:ea typeface="Gilroy Light"/>
                <a:cs typeface="Gilroy Light"/>
                <a:sym typeface="Gilroy Light"/>
              </a:defRPr>
            </a:pPr>
            <a:r>
              <a:rPr dirty="0" err="1"/>
              <a:t>Профилактическ</a:t>
            </a:r>
            <a:r>
              <a:rPr lang="ru-RU" dirty="0" err="1"/>
              <a:t>ое</a:t>
            </a:r>
            <a:r>
              <a:rPr lang="ru-RU" dirty="0"/>
              <a:t> направление</a:t>
            </a:r>
            <a:endParaRPr dirty="0"/>
          </a:p>
          <a:p>
            <a:pPr lvl="1" indent="143940">
              <a:lnSpc>
                <a:spcPts val="1700"/>
              </a:lnSpc>
              <a:buFont typeface="Arial"/>
              <a:defRPr sz="1000" spc="20">
                <a:latin typeface="Gilroy Light"/>
                <a:ea typeface="Gilroy Light"/>
                <a:cs typeface="Gilroy Light"/>
                <a:sym typeface="Gilroy Light"/>
              </a:defRPr>
            </a:pPr>
            <a:r>
              <a:rPr dirty="0" err="1"/>
              <a:t>Социальная</a:t>
            </a:r>
            <a:r>
              <a:rPr dirty="0"/>
              <a:t> </a:t>
            </a:r>
            <a:r>
              <a:rPr dirty="0" err="1"/>
              <a:t>важность</a:t>
            </a:r>
            <a:r>
              <a:rPr lang="ru-RU" dirty="0"/>
              <a:t> тематики</a:t>
            </a:r>
            <a:endParaRPr dirty="0"/>
          </a:p>
          <a:p>
            <a:pPr lvl="1" indent="143940">
              <a:lnSpc>
                <a:spcPts val="1700"/>
              </a:lnSpc>
              <a:buFont typeface="Arial"/>
              <a:defRPr sz="1000" spc="20">
                <a:latin typeface="Gilroy Light"/>
                <a:ea typeface="Gilroy Light"/>
                <a:cs typeface="Gilroy Light"/>
                <a:sym typeface="Gilroy Light"/>
              </a:defRPr>
            </a:pPr>
            <a:r>
              <a:rPr lang="ru-RU" dirty="0"/>
              <a:t>О</a:t>
            </a:r>
            <a:r>
              <a:rPr dirty="0" err="1"/>
              <a:t>пыт</a:t>
            </a:r>
            <a:r>
              <a:rPr dirty="0"/>
              <a:t>, </a:t>
            </a:r>
            <a:r>
              <a:rPr dirty="0" err="1"/>
              <a:t>един</a:t>
            </a:r>
            <a:r>
              <a:rPr lang="ru-RU" dirty="0" err="1"/>
              <a:t>ые</a:t>
            </a:r>
            <a:r>
              <a:rPr dirty="0"/>
              <a:t> </a:t>
            </a:r>
            <a:r>
              <a:rPr dirty="0" err="1"/>
              <a:t>концепци</a:t>
            </a:r>
            <a:r>
              <a:rPr lang="ru-RU" dirty="0"/>
              <a:t>я</a:t>
            </a:r>
            <a:r>
              <a:rPr dirty="0"/>
              <a:t>,</a:t>
            </a:r>
            <a:r>
              <a:rPr lang="ru-RU" dirty="0"/>
              <a:t> </a:t>
            </a:r>
            <a:r>
              <a:rPr dirty="0" err="1"/>
              <a:t>технологии</a:t>
            </a:r>
            <a:endParaRPr dirty="0"/>
          </a:p>
        </p:txBody>
      </p:sp>
      <p:sp>
        <p:nvSpPr>
          <p:cNvPr id="406" name="TextBox 11"/>
          <p:cNvSpPr txBox="1"/>
          <p:nvPr/>
        </p:nvSpPr>
        <p:spPr>
          <a:xfrm>
            <a:off x="8640026" y="4453223"/>
            <a:ext cx="3510820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600"/>
              </a:lnSpc>
              <a:defRPr sz="2000" spc="58"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rPr dirty="0"/>
              <a:t>СЛАБЫЕ СТОРОНЫ</a:t>
            </a:r>
          </a:p>
        </p:txBody>
      </p:sp>
      <p:sp>
        <p:nvSpPr>
          <p:cNvPr id="407" name="TextBox 16"/>
          <p:cNvSpPr txBox="1"/>
          <p:nvPr/>
        </p:nvSpPr>
        <p:spPr>
          <a:xfrm>
            <a:off x="8517815" y="4849490"/>
            <a:ext cx="5173765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indent="143940">
              <a:lnSpc>
                <a:spcPts val="1700"/>
              </a:lnSpc>
              <a:buFont typeface="Arial"/>
              <a:defRPr sz="1000" spc="20">
                <a:latin typeface="Gilroy Light"/>
                <a:ea typeface="Gilroy Light"/>
                <a:cs typeface="Gilroy Light"/>
                <a:sym typeface="Gilroy Light"/>
              </a:defRPr>
            </a:pPr>
            <a:r>
              <a:rPr dirty="0" err="1"/>
              <a:t>Отсутствие</a:t>
            </a:r>
            <a:r>
              <a:rPr dirty="0"/>
              <a:t> </a:t>
            </a:r>
            <a:r>
              <a:rPr dirty="0" err="1"/>
              <a:t>центров</a:t>
            </a:r>
            <a:r>
              <a:rPr dirty="0"/>
              <a:t> </a:t>
            </a:r>
          </a:p>
          <a:p>
            <a:pPr lvl="1" indent="143940">
              <a:lnSpc>
                <a:spcPts val="1700"/>
              </a:lnSpc>
              <a:buFont typeface="Arial"/>
              <a:defRPr sz="1000" spc="20">
                <a:latin typeface="Gilroy Light"/>
                <a:ea typeface="Gilroy Light"/>
                <a:cs typeface="Gilroy Light"/>
                <a:sym typeface="Gilroy Light"/>
              </a:defRPr>
            </a:pPr>
            <a:r>
              <a:rPr dirty="0" err="1"/>
              <a:t>Нет</a:t>
            </a:r>
            <a:r>
              <a:rPr dirty="0"/>
              <a:t> </a:t>
            </a:r>
            <a:r>
              <a:rPr dirty="0" err="1"/>
              <a:t>показателей</a:t>
            </a:r>
            <a:r>
              <a:rPr dirty="0"/>
              <a:t> </a:t>
            </a:r>
            <a:r>
              <a:rPr dirty="0" err="1"/>
              <a:t>эффективности</a:t>
            </a:r>
            <a:endParaRPr dirty="0"/>
          </a:p>
          <a:p>
            <a:pPr lvl="1" indent="143940">
              <a:lnSpc>
                <a:spcPts val="1700"/>
              </a:lnSpc>
              <a:buFont typeface="Arial"/>
              <a:defRPr sz="1000" spc="20">
                <a:latin typeface="Gilroy Light"/>
                <a:ea typeface="Gilroy Light"/>
                <a:cs typeface="Gilroy Light"/>
                <a:sym typeface="Gilroy Light"/>
              </a:defRPr>
            </a:pPr>
            <a:r>
              <a:rPr dirty="0" err="1"/>
              <a:t>Недостаточная</a:t>
            </a:r>
            <a:r>
              <a:rPr dirty="0"/>
              <a:t> </a:t>
            </a:r>
            <a:r>
              <a:rPr dirty="0" err="1"/>
              <a:t>комплексность</a:t>
            </a:r>
            <a:r>
              <a:rPr dirty="0"/>
              <a:t> </a:t>
            </a:r>
            <a:r>
              <a:rPr dirty="0" err="1"/>
              <a:t>помощи</a:t>
            </a:r>
            <a:endParaRPr dirty="0"/>
          </a:p>
          <a:p>
            <a:pPr lvl="1" indent="143940">
              <a:lnSpc>
                <a:spcPts val="1700"/>
              </a:lnSpc>
              <a:buFont typeface="Arial"/>
              <a:defRPr sz="1000" spc="20">
                <a:latin typeface="Gilroy Light"/>
                <a:ea typeface="Gilroy Light"/>
                <a:cs typeface="Gilroy Light"/>
                <a:sym typeface="Gilroy Light"/>
              </a:defRPr>
            </a:pPr>
            <a:r>
              <a:rPr dirty="0" err="1"/>
              <a:t>Нет</a:t>
            </a:r>
            <a:r>
              <a:rPr dirty="0"/>
              <a:t> </a:t>
            </a:r>
            <a:r>
              <a:rPr dirty="0" err="1"/>
              <a:t>подготовки</a:t>
            </a:r>
            <a:r>
              <a:rPr dirty="0"/>
              <a:t> </a:t>
            </a:r>
            <a:r>
              <a:rPr dirty="0" err="1"/>
              <a:t>специалистов</a:t>
            </a:r>
            <a:endParaRPr dirty="0"/>
          </a:p>
          <a:p>
            <a:pPr lvl="1" indent="143940">
              <a:lnSpc>
                <a:spcPts val="1700"/>
              </a:lnSpc>
              <a:buFont typeface="Arial"/>
              <a:defRPr sz="1000" spc="20">
                <a:latin typeface="Gilroy Light"/>
                <a:ea typeface="Gilroy Light"/>
                <a:cs typeface="Gilroy Light"/>
                <a:sym typeface="Gilroy Light"/>
              </a:defRPr>
            </a:pPr>
            <a:r>
              <a:rPr dirty="0" err="1"/>
              <a:t>Зависимость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финансирования</a:t>
            </a:r>
            <a:r>
              <a:rPr dirty="0"/>
              <a:t> и </a:t>
            </a:r>
            <a:r>
              <a:rPr dirty="0" err="1"/>
              <a:t>пациентопотока</a:t>
            </a:r>
            <a:endParaRPr dirty="0"/>
          </a:p>
          <a:p>
            <a:pPr lvl="1" indent="143940">
              <a:lnSpc>
                <a:spcPts val="1700"/>
              </a:lnSpc>
              <a:buFont typeface="Arial"/>
              <a:defRPr sz="1000" spc="20">
                <a:latin typeface="Gilroy Light"/>
                <a:ea typeface="Gilroy Light"/>
                <a:cs typeface="Gilroy Light"/>
                <a:sym typeface="Gilroy Light"/>
              </a:defRPr>
            </a:pPr>
            <a:r>
              <a:rPr dirty="0" err="1"/>
              <a:t>Рекомендательный</a:t>
            </a:r>
            <a:r>
              <a:rPr dirty="0"/>
              <a:t> </a:t>
            </a:r>
            <a:r>
              <a:rPr dirty="0" err="1"/>
              <a:t>характер</a:t>
            </a:r>
            <a:r>
              <a:rPr dirty="0"/>
              <a:t> </a:t>
            </a:r>
            <a:r>
              <a:rPr dirty="0" err="1"/>
              <a:t>правовой</a:t>
            </a:r>
            <a:r>
              <a:rPr dirty="0"/>
              <a:t> </a:t>
            </a:r>
            <a:r>
              <a:rPr dirty="0" err="1"/>
              <a:t>базы</a:t>
            </a:r>
            <a:endParaRPr dirty="0"/>
          </a:p>
        </p:txBody>
      </p:sp>
      <p:sp>
        <p:nvSpPr>
          <p:cNvPr id="408" name="TextBox 12"/>
          <p:cNvSpPr txBox="1"/>
          <p:nvPr/>
        </p:nvSpPr>
        <p:spPr>
          <a:xfrm>
            <a:off x="980754" y="4453222"/>
            <a:ext cx="2654303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3600"/>
              </a:lnSpc>
              <a:defRPr sz="2000" spc="58"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rPr dirty="0"/>
              <a:t>РИСКИ</a:t>
            </a:r>
          </a:p>
        </p:txBody>
      </p:sp>
      <p:sp>
        <p:nvSpPr>
          <p:cNvPr id="409" name="TextBox 18"/>
          <p:cNvSpPr txBox="1"/>
          <p:nvPr/>
        </p:nvSpPr>
        <p:spPr>
          <a:xfrm>
            <a:off x="-150224" y="4842516"/>
            <a:ext cx="3771368" cy="849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1" indent="143940" algn="r">
              <a:lnSpc>
                <a:spcPts val="1700"/>
              </a:lnSpc>
              <a:buFont typeface="Arial"/>
              <a:defRPr sz="1000" spc="20">
                <a:latin typeface="Gilroy Light"/>
                <a:ea typeface="Gilroy Light"/>
                <a:cs typeface="Gilroy Light"/>
                <a:sym typeface="Gilroy Light"/>
              </a:defRPr>
            </a:pPr>
            <a:r>
              <a:rPr dirty="0" err="1"/>
              <a:t>Отдалённые</a:t>
            </a:r>
            <a:r>
              <a:rPr dirty="0"/>
              <a:t> </a:t>
            </a:r>
            <a:r>
              <a:rPr dirty="0" err="1"/>
              <a:t>результаты</a:t>
            </a:r>
            <a:endParaRPr dirty="0"/>
          </a:p>
          <a:p>
            <a:pPr lvl="1" indent="143940" algn="r">
              <a:lnSpc>
                <a:spcPts val="1700"/>
              </a:lnSpc>
              <a:buFont typeface="Arial"/>
              <a:defRPr sz="1000" spc="20">
                <a:latin typeface="Gilroy Light"/>
                <a:ea typeface="Gilroy Light"/>
                <a:cs typeface="Gilroy Light"/>
                <a:sym typeface="Gilroy Light"/>
              </a:defRPr>
            </a:pPr>
            <a:r>
              <a:rPr dirty="0" err="1"/>
              <a:t>Пассивность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профессиональное</a:t>
            </a:r>
            <a:r>
              <a:rPr dirty="0"/>
              <a:t> </a:t>
            </a:r>
            <a:r>
              <a:rPr dirty="0" err="1"/>
              <a:t>выгорание</a:t>
            </a:r>
            <a:endParaRPr dirty="0"/>
          </a:p>
          <a:p>
            <a:pPr lvl="1" indent="143940" algn="r">
              <a:lnSpc>
                <a:spcPts val="1700"/>
              </a:lnSpc>
              <a:buFont typeface="Arial"/>
              <a:defRPr sz="1000" spc="20">
                <a:latin typeface="Gilroy Light"/>
                <a:ea typeface="Gilroy Light"/>
                <a:cs typeface="Gilroy Light"/>
                <a:sym typeface="Gilroy Light"/>
              </a:defRPr>
            </a:pPr>
            <a:r>
              <a:rPr dirty="0" err="1"/>
              <a:t>Неоднородность</a:t>
            </a:r>
            <a:r>
              <a:rPr dirty="0"/>
              <a:t> </a:t>
            </a:r>
            <a:r>
              <a:rPr dirty="0" err="1"/>
              <a:t>квалификации</a:t>
            </a:r>
            <a:r>
              <a:rPr dirty="0"/>
              <a:t> </a:t>
            </a:r>
            <a:r>
              <a:rPr dirty="0" err="1"/>
              <a:t>специалистов</a:t>
            </a:r>
            <a:endParaRPr dirty="0"/>
          </a:p>
          <a:p>
            <a:pPr lvl="1" indent="143940" algn="r">
              <a:lnSpc>
                <a:spcPts val="1700"/>
              </a:lnSpc>
              <a:buFont typeface="Arial"/>
              <a:defRPr sz="1000" spc="20">
                <a:latin typeface="Gilroy Light"/>
                <a:ea typeface="Gilroy Light"/>
                <a:cs typeface="Gilroy Light"/>
                <a:sym typeface="Gilroy Light"/>
              </a:defRPr>
            </a:pPr>
            <a:r>
              <a:rPr dirty="0" err="1"/>
              <a:t>Нет</a:t>
            </a:r>
            <a:r>
              <a:rPr dirty="0"/>
              <a:t> </a:t>
            </a:r>
            <a:r>
              <a:rPr dirty="0" err="1"/>
              <a:t>ресурса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развития</a:t>
            </a:r>
            <a:r>
              <a:rPr dirty="0"/>
              <a:t> </a:t>
            </a:r>
            <a:r>
              <a:rPr dirty="0" err="1"/>
              <a:t>службы</a:t>
            </a:r>
            <a:endParaRPr dirty="0"/>
          </a:p>
        </p:txBody>
      </p:sp>
      <p:sp>
        <p:nvSpPr>
          <p:cNvPr id="410" name="TextBox 14"/>
          <p:cNvSpPr txBox="1"/>
          <p:nvPr/>
        </p:nvSpPr>
        <p:spPr>
          <a:xfrm>
            <a:off x="142117" y="2031385"/>
            <a:ext cx="3510820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3600"/>
              </a:lnSpc>
              <a:defRPr sz="2000" spc="58"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rPr dirty="0"/>
              <a:t>ВОЗМОЖНОСТИ</a:t>
            </a:r>
          </a:p>
        </p:txBody>
      </p:sp>
      <p:sp>
        <p:nvSpPr>
          <p:cNvPr id="411" name="TextBox 17"/>
          <p:cNvSpPr txBox="1"/>
          <p:nvPr/>
        </p:nvSpPr>
        <p:spPr>
          <a:xfrm>
            <a:off x="142117" y="2421716"/>
            <a:ext cx="3508305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1" indent="143940" algn="r">
              <a:lnSpc>
                <a:spcPts val="1700"/>
              </a:lnSpc>
              <a:buFont typeface="Arial"/>
              <a:defRPr sz="1000" spc="20">
                <a:latin typeface="Gilroy Light"/>
                <a:ea typeface="Gilroy Light"/>
                <a:cs typeface="Gilroy Light"/>
                <a:sym typeface="Gilroy Light"/>
              </a:defRPr>
            </a:pPr>
            <a:r>
              <a:rPr dirty="0" err="1"/>
              <a:t>Стандартизация</a:t>
            </a:r>
            <a:r>
              <a:rPr dirty="0"/>
              <a:t> </a:t>
            </a:r>
            <a:r>
              <a:rPr dirty="0" err="1"/>
              <a:t>работы</a:t>
            </a:r>
            <a:endParaRPr dirty="0"/>
          </a:p>
          <a:p>
            <a:pPr lvl="1" indent="143940" algn="r">
              <a:lnSpc>
                <a:spcPts val="1700"/>
              </a:lnSpc>
              <a:buFont typeface="Arial"/>
              <a:defRPr sz="1000" spc="20">
                <a:latin typeface="Gilroy Light"/>
                <a:ea typeface="Gilroy Light"/>
                <a:cs typeface="Gilroy Light"/>
                <a:sym typeface="Gilroy Light"/>
              </a:defRPr>
            </a:pPr>
            <a:r>
              <a:rPr dirty="0" err="1"/>
              <a:t>Масштабирование</a:t>
            </a:r>
            <a:r>
              <a:rPr dirty="0"/>
              <a:t> </a:t>
            </a:r>
            <a:r>
              <a:rPr dirty="0" err="1"/>
              <a:t>модели</a:t>
            </a:r>
            <a:r>
              <a:rPr dirty="0"/>
              <a:t> </a:t>
            </a:r>
            <a:r>
              <a:rPr dirty="0" err="1"/>
              <a:t>СПб</a:t>
            </a:r>
            <a:r>
              <a:rPr dirty="0"/>
              <a:t> в </a:t>
            </a:r>
            <a:r>
              <a:rPr dirty="0" err="1"/>
              <a:t>каждом</a:t>
            </a:r>
            <a:r>
              <a:rPr dirty="0"/>
              <a:t> </a:t>
            </a:r>
            <a:r>
              <a:rPr dirty="0" err="1"/>
              <a:t>регионе</a:t>
            </a:r>
            <a:endParaRPr dirty="0"/>
          </a:p>
          <a:p>
            <a:pPr lvl="1" indent="143940" algn="r">
              <a:lnSpc>
                <a:spcPts val="1700"/>
              </a:lnSpc>
              <a:buFont typeface="Arial"/>
              <a:defRPr sz="1000" spc="20">
                <a:latin typeface="Gilroy Light"/>
                <a:ea typeface="Gilroy Light"/>
                <a:cs typeface="Gilroy Light"/>
                <a:sym typeface="Gilroy Light"/>
              </a:defRPr>
            </a:pPr>
            <a:r>
              <a:rPr dirty="0" err="1"/>
              <a:t>Внедрение</a:t>
            </a:r>
            <a:r>
              <a:rPr dirty="0"/>
              <a:t> </a:t>
            </a:r>
            <a:r>
              <a:rPr dirty="0" err="1"/>
              <a:t>образовательных</a:t>
            </a:r>
            <a:r>
              <a:rPr dirty="0"/>
              <a:t> </a:t>
            </a:r>
            <a:r>
              <a:rPr dirty="0" err="1"/>
              <a:t>программ</a:t>
            </a:r>
            <a:endParaRPr dirty="0"/>
          </a:p>
          <a:p>
            <a:pPr lvl="1" indent="143940" algn="r">
              <a:lnSpc>
                <a:spcPts val="1700"/>
              </a:lnSpc>
              <a:buFont typeface="Arial"/>
              <a:defRPr sz="1000" spc="20">
                <a:latin typeface="Gilroy Light"/>
                <a:ea typeface="Gilroy Light"/>
                <a:cs typeface="Gilroy Light"/>
                <a:sym typeface="Gilroy Light"/>
              </a:defRPr>
            </a:pPr>
            <a:r>
              <a:rPr dirty="0" err="1"/>
              <a:t>Применение</a:t>
            </a:r>
            <a:r>
              <a:rPr dirty="0"/>
              <a:t> </a:t>
            </a:r>
            <a:r>
              <a:rPr dirty="0" err="1"/>
              <a:t>передовых</a:t>
            </a:r>
            <a:r>
              <a:rPr dirty="0"/>
              <a:t> </a:t>
            </a:r>
            <a:r>
              <a:rPr dirty="0" err="1"/>
              <a:t>технологий</a:t>
            </a:r>
            <a:endParaRPr dirty="0"/>
          </a:p>
          <a:p>
            <a:pPr lvl="1" indent="143940" algn="r">
              <a:lnSpc>
                <a:spcPts val="1700"/>
              </a:lnSpc>
              <a:buFont typeface="Arial"/>
              <a:defRPr sz="1000" spc="20">
                <a:latin typeface="Gilroy Light"/>
                <a:ea typeface="Gilroy Light"/>
                <a:cs typeface="Gilroy Light"/>
                <a:sym typeface="Gilroy Light"/>
              </a:defRPr>
            </a:pPr>
            <a:r>
              <a:rPr dirty="0" err="1"/>
              <a:t>Новые</a:t>
            </a:r>
            <a:r>
              <a:rPr dirty="0"/>
              <a:t> </a:t>
            </a:r>
            <a:r>
              <a:rPr dirty="0" err="1"/>
              <a:t>методики</a:t>
            </a:r>
            <a:r>
              <a:rPr dirty="0"/>
              <a:t> </a:t>
            </a:r>
            <a:r>
              <a:rPr dirty="0" err="1"/>
              <a:t>взаимодействия</a:t>
            </a:r>
            <a:r>
              <a:rPr dirty="0"/>
              <a:t> и </a:t>
            </a:r>
            <a:r>
              <a:rPr dirty="0" err="1"/>
              <a:t>управления</a:t>
            </a:r>
            <a:endParaRPr dirty="0"/>
          </a:p>
          <a:p>
            <a:pPr lvl="1" indent="143940" algn="r">
              <a:lnSpc>
                <a:spcPts val="1700"/>
              </a:lnSpc>
              <a:buFont typeface="Arial"/>
              <a:defRPr sz="1000" spc="20">
                <a:latin typeface="Gilroy Light"/>
                <a:ea typeface="Gilroy Light"/>
                <a:cs typeface="Gilroy Light"/>
                <a:sym typeface="Gilroy Light"/>
              </a:defRPr>
            </a:pPr>
            <a:r>
              <a:rPr dirty="0" err="1"/>
              <a:t>Внедрение</a:t>
            </a:r>
            <a:r>
              <a:rPr dirty="0"/>
              <a:t> </a:t>
            </a:r>
            <a:r>
              <a:rPr dirty="0" err="1"/>
              <a:t>проектного</a:t>
            </a:r>
            <a:r>
              <a:rPr dirty="0"/>
              <a:t> </a:t>
            </a:r>
            <a:r>
              <a:rPr dirty="0" err="1"/>
              <a:t>управления</a:t>
            </a:r>
            <a:endParaRPr dirty="0"/>
          </a:p>
          <a:p>
            <a:pPr lvl="1" indent="143940" algn="r">
              <a:lnSpc>
                <a:spcPts val="1700"/>
              </a:lnSpc>
              <a:buFont typeface="Arial"/>
              <a:defRPr sz="1000" spc="20">
                <a:latin typeface="Gilroy Light"/>
                <a:ea typeface="Gilroy Light"/>
                <a:cs typeface="Gilroy Light"/>
                <a:sym typeface="Gilroy Light"/>
              </a:defRPr>
            </a:pPr>
            <a:r>
              <a:rPr dirty="0" err="1"/>
              <a:t>Цифровая</a:t>
            </a:r>
            <a:r>
              <a:rPr dirty="0"/>
              <a:t> </a:t>
            </a:r>
            <a:r>
              <a:rPr dirty="0" err="1"/>
              <a:t>трансформация</a:t>
            </a:r>
            <a:endParaRPr dirty="0"/>
          </a:p>
        </p:txBody>
      </p:sp>
      <p:pic>
        <p:nvPicPr>
          <p:cNvPr id="412" name="Picture 64" descr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23" y="3243904"/>
            <a:ext cx="778934" cy="7789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0" name="Group 29"/>
          <p:cNvGrpSpPr/>
          <p:nvPr/>
        </p:nvGrpSpPr>
        <p:grpSpPr>
          <a:xfrm>
            <a:off x="4770169" y="2289637"/>
            <a:ext cx="426658" cy="353956"/>
            <a:chOff x="0" y="0"/>
            <a:chExt cx="426657" cy="353955"/>
          </a:xfrm>
          <a:solidFill>
            <a:srgbClr val="915966"/>
          </a:solidFill>
        </p:grpSpPr>
        <p:sp>
          <p:nvSpPr>
            <p:cNvPr id="413" name="Shape 11292"/>
            <p:cNvSpPr/>
            <p:nvPr/>
          </p:nvSpPr>
          <p:spPr>
            <a:xfrm>
              <a:off x="0" y="-1"/>
              <a:ext cx="375504" cy="35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79" y="20918"/>
                  </a:moveTo>
                  <a:lnTo>
                    <a:pt x="19753" y="20918"/>
                  </a:lnTo>
                  <a:lnTo>
                    <a:pt x="19753" y="19819"/>
                  </a:lnTo>
                  <a:cubicBezTo>
                    <a:pt x="19753" y="19756"/>
                    <a:pt x="19705" y="19705"/>
                    <a:pt x="19646" y="19705"/>
                  </a:cubicBezTo>
                  <a:cubicBezTo>
                    <a:pt x="19587" y="19705"/>
                    <a:pt x="19539" y="19756"/>
                    <a:pt x="19539" y="19819"/>
                  </a:cubicBezTo>
                  <a:lnTo>
                    <a:pt x="19539" y="20918"/>
                  </a:lnTo>
                  <a:lnTo>
                    <a:pt x="17610" y="20918"/>
                  </a:lnTo>
                  <a:lnTo>
                    <a:pt x="17610" y="19819"/>
                  </a:lnTo>
                  <a:cubicBezTo>
                    <a:pt x="17610" y="19756"/>
                    <a:pt x="17562" y="19705"/>
                    <a:pt x="17502" y="19705"/>
                  </a:cubicBezTo>
                  <a:cubicBezTo>
                    <a:pt x="17444" y="19705"/>
                    <a:pt x="17395" y="19756"/>
                    <a:pt x="17395" y="19819"/>
                  </a:cubicBezTo>
                  <a:lnTo>
                    <a:pt x="17395" y="20918"/>
                  </a:lnTo>
                  <a:lnTo>
                    <a:pt x="15467" y="20918"/>
                  </a:lnTo>
                  <a:lnTo>
                    <a:pt x="15467" y="19819"/>
                  </a:lnTo>
                  <a:cubicBezTo>
                    <a:pt x="15467" y="19756"/>
                    <a:pt x="15419" y="19705"/>
                    <a:pt x="15359" y="19705"/>
                  </a:cubicBezTo>
                  <a:cubicBezTo>
                    <a:pt x="15301" y="19705"/>
                    <a:pt x="15253" y="19756"/>
                    <a:pt x="15253" y="19819"/>
                  </a:cubicBezTo>
                  <a:lnTo>
                    <a:pt x="15253" y="20918"/>
                  </a:lnTo>
                  <a:lnTo>
                    <a:pt x="13324" y="20918"/>
                  </a:lnTo>
                  <a:lnTo>
                    <a:pt x="13324" y="19819"/>
                  </a:lnTo>
                  <a:cubicBezTo>
                    <a:pt x="13324" y="19756"/>
                    <a:pt x="13275" y="19705"/>
                    <a:pt x="13216" y="19705"/>
                  </a:cubicBezTo>
                  <a:cubicBezTo>
                    <a:pt x="13157" y="19705"/>
                    <a:pt x="13109" y="19756"/>
                    <a:pt x="13109" y="19819"/>
                  </a:cubicBezTo>
                  <a:lnTo>
                    <a:pt x="13109" y="20918"/>
                  </a:lnTo>
                  <a:lnTo>
                    <a:pt x="11181" y="20918"/>
                  </a:lnTo>
                  <a:lnTo>
                    <a:pt x="11181" y="19819"/>
                  </a:lnTo>
                  <a:cubicBezTo>
                    <a:pt x="11181" y="19756"/>
                    <a:pt x="11133" y="19705"/>
                    <a:pt x="11073" y="19705"/>
                  </a:cubicBezTo>
                  <a:cubicBezTo>
                    <a:pt x="11014" y="19705"/>
                    <a:pt x="10966" y="19756"/>
                    <a:pt x="10966" y="19819"/>
                  </a:cubicBezTo>
                  <a:lnTo>
                    <a:pt x="10966" y="20918"/>
                  </a:lnTo>
                  <a:lnTo>
                    <a:pt x="9037" y="20918"/>
                  </a:lnTo>
                  <a:lnTo>
                    <a:pt x="9037" y="19819"/>
                  </a:lnTo>
                  <a:cubicBezTo>
                    <a:pt x="9037" y="19756"/>
                    <a:pt x="8990" y="19705"/>
                    <a:pt x="8930" y="19705"/>
                  </a:cubicBezTo>
                  <a:cubicBezTo>
                    <a:pt x="8871" y="19705"/>
                    <a:pt x="8823" y="19756"/>
                    <a:pt x="8823" y="19819"/>
                  </a:cubicBezTo>
                  <a:lnTo>
                    <a:pt x="8823" y="20918"/>
                  </a:lnTo>
                  <a:lnTo>
                    <a:pt x="6894" y="20918"/>
                  </a:lnTo>
                  <a:lnTo>
                    <a:pt x="6894" y="19819"/>
                  </a:lnTo>
                  <a:cubicBezTo>
                    <a:pt x="6894" y="19756"/>
                    <a:pt x="6846" y="19705"/>
                    <a:pt x="6787" y="19705"/>
                  </a:cubicBezTo>
                  <a:cubicBezTo>
                    <a:pt x="6728" y="19705"/>
                    <a:pt x="6680" y="19756"/>
                    <a:pt x="6680" y="19819"/>
                  </a:cubicBezTo>
                  <a:lnTo>
                    <a:pt x="6680" y="20918"/>
                  </a:lnTo>
                  <a:lnTo>
                    <a:pt x="4751" y="20918"/>
                  </a:lnTo>
                  <a:lnTo>
                    <a:pt x="4751" y="19819"/>
                  </a:lnTo>
                  <a:cubicBezTo>
                    <a:pt x="4751" y="19756"/>
                    <a:pt x="4703" y="19705"/>
                    <a:pt x="4643" y="19705"/>
                  </a:cubicBezTo>
                  <a:cubicBezTo>
                    <a:pt x="4585" y="19705"/>
                    <a:pt x="4537" y="19756"/>
                    <a:pt x="4537" y="19819"/>
                  </a:cubicBezTo>
                  <a:lnTo>
                    <a:pt x="4537" y="20918"/>
                  </a:lnTo>
                  <a:lnTo>
                    <a:pt x="643" y="20918"/>
                  </a:lnTo>
                  <a:lnTo>
                    <a:pt x="643" y="18342"/>
                  </a:lnTo>
                  <a:lnTo>
                    <a:pt x="1504" y="18342"/>
                  </a:lnTo>
                  <a:cubicBezTo>
                    <a:pt x="1562" y="18342"/>
                    <a:pt x="1611" y="18290"/>
                    <a:pt x="1611" y="18228"/>
                  </a:cubicBezTo>
                  <a:cubicBezTo>
                    <a:pt x="1611" y="18165"/>
                    <a:pt x="1562" y="18114"/>
                    <a:pt x="1504" y="18114"/>
                  </a:cubicBezTo>
                  <a:lnTo>
                    <a:pt x="643" y="18114"/>
                  </a:lnTo>
                  <a:lnTo>
                    <a:pt x="643" y="16068"/>
                  </a:lnTo>
                  <a:lnTo>
                    <a:pt x="1504" y="16068"/>
                  </a:lnTo>
                  <a:cubicBezTo>
                    <a:pt x="1562" y="16068"/>
                    <a:pt x="1611" y="16017"/>
                    <a:pt x="1611" y="15954"/>
                  </a:cubicBezTo>
                  <a:cubicBezTo>
                    <a:pt x="1611" y="15891"/>
                    <a:pt x="1562" y="15840"/>
                    <a:pt x="1504" y="15840"/>
                  </a:cubicBezTo>
                  <a:lnTo>
                    <a:pt x="643" y="15840"/>
                  </a:lnTo>
                  <a:lnTo>
                    <a:pt x="643" y="13794"/>
                  </a:lnTo>
                  <a:lnTo>
                    <a:pt x="1504" y="13794"/>
                  </a:lnTo>
                  <a:cubicBezTo>
                    <a:pt x="1562" y="13794"/>
                    <a:pt x="1611" y="13743"/>
                    <a:pt x="1611" y="13680"/>
                  </a:cubicBezTo>
                  <a:cubicBezTo>
                    <a:pt x="1611" y="13618"/>
                    <a:pt x="1562" y="13567"/>
                    <a:pt x="1504" y="13567"/>
                  </a:cubicBezTo>
                  <a:lnTo>
                    <a:pt x="643" y="13567"/>
                  </a:lnTo>
                  <a:lnTo>
                    <a:pt x="643" y="11521"/>
                  </a:lnTo>
                  <a:lnTo>
                    <a:pt x="1504" y="11521"/>
                  </a:lnTo>
                  <a:cubicBezTo>
                    <a:pt x="1562" y="11521"/>
                    <a:pt x="1611" y="11469"/>
                    <a:pt x="1611" y="11406"/>
                  </a:cubicBezTo>
                  <a:cubicBezTo>
                    <a:pt x="1611" y="11344"/>
                    <a:pt x="1562" y="11293"/>
                    <a:pt x="1504" y="11293"/>
                  </a:cubicBezTo>
                  <a:lnTo>
                    <a:pt x="643" y="11293"/>
                  </a:lnTo>
                  <a:lnTo>
                    <a:pt x="643" y="9247"/>
                  </a:lnTo>
                  <a:lnTo>
                    <a:pt x="1504" y="9247"/>
                  </a:lnTo>
                  <a:cubicBezTo>
                    <a:pt x="1562" y="9247"/>
                    <a:pt x="1611" y="9196"/>
                    <a:pt x="1611" y="9133"/>
                  </a:cubicBezTo>
                  <a:cubicBezTo>
                    <a:pt x="1611" y="9071"/>
                    <a:pt x="1562" y="9020"/>
                    <a:pt x="1504" y="9020"/>
                  </a:cubicBezTo>
                  <a:lnTo>
                    <a:pt x="643" y="9020"/>
                  </a:lnTo>
                  <a:lnTo>
                    <a:pt x="643" y="6973"/>
                  </a:lnTo>
                  <a:lnTo>
                    <a:pt x="1504" y="6973"/>
                  </a:lnTo>
                  <a:cubicBezTo>
                    <a:pt x="1562" y="6973"/>
                    <a:pt x="1611" y="6923"/>
                    <a:pt x="1611" y="6859"/>
                  </a:cubicBezTo>
                  <a:cubicBezTo>
                    <a:pt x="1611" y="6797"/>
                    <a:pt x="1562" y="6745"/>
                    <a:pt x="1504" y="6745"/>
                  </a:cubicBezTo>
                  <a:lnTo>
                    <a:pt x="643" y="6745"/>
                  </a:lnTo>
                  <a:lnTo>
                    <a:pt x="643" y="4700"/>
                  </a:lnTo>
                  <a:lnTo>
                    <a:pt x="1504" y="4700"/>
                  </a:lnTo>
                  <a:cubicBezTo>
                    <a:pt x="1562" y="4700"/>
                    <a:pt x="1611" y="4649"/>
                    <a:pt x="1611" y="4586"/>
                  </a:cubicBezTo>
                  <a:cubicBezTo>
                    <a:pt x="1611" y="4523"/>
                    <a:pt x="1562" y="4472"/>
                    <a:pt x="1504" y="4472"/>
                  </a:cubicBezTo>
                  <a:lnTo>
                    <a:pt x="643" y="4472"/>
                  </a:lnTo>
                  <a:lnTo>
                    <a:pt x="643" y="2426"/>
                  </a:lnTo>
                  <a:lnTo>
                    <a:pt x="1504" y="2426"/>
                  </a:lnTo>
                  <a:cubicBezTo>
                    <a:pt x="1562" y="2426"/>
                    <a:pt x="1611" y="2375"/>
                    <a:pt x="1611" y="2312"/>
                  </a:cubicBezTo>
                  <a:cubicBezTo>
                    <a:pt x="1611" y="2250"/>
                    <a:pt x="1562" y="2198"/>
                    <a:pt x="1504" y="2198"/>
                  </a:cubicBezTo>
                  <a:lnTo>
                    <a:pt x="643" y="2198"/>
                  </a:lnTo>
                  <a:lnTo>
                    <a:pt x="643" y="341"/>
                  </a:lnTo>
                  <a:cubicBezTo>
                    <a:pt x="643" y="154"/>
                    <a:pt x="499" y="0"/>
                    <a:pt x="321" y="0"/>
                  </a:cubicBezTo>
                  <a:cubicBezTo>
                    <a:pt x="145" y="0"/>
                    <a:pt x="0" y="154"/>
                    <a:pt x="0" y="341"/>
                  </a:cubicBezTo>
                  <a:lnTo>
                    <a:pt x="0" y="21259"/>
                  </a:lnTo>
                  <a:cubicBezTo>
                    <a:pt x="0" y="21447"/>
                    <a:pt x="145" y="21600"/>
                    <a:pt x="321" y="21600"/>
                  </a:cubicBezTo>
                  <a:lnTo>
                    <a:pt x="21279" y="21600"/>
                  </a:lnTo>
                  <a:cubicBezTo>
                    <a:pt x="21457" y="21600"/>
                    <a:pt x="21600" y="21447"/>
                    <a:pt x="21600" y="21259"/>
                  </a:cubicBezTo>
                  <a:cubicBezTo>
                    <a:pt x="21600" y="21071"/>
                    <a:pt x="21457" y="20918"/>
                    <a:pt x="21279" y="2091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228593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14" name="Shape 11293"/>
            <p:cNvSpPr/>
            <p:nvPr/>
          </p:nvSpPr>
          <p:spPr>
            <a:xfrm>
              <a:off x="56024" y="49798"/>
              <a:ext cx="38191" cy="252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228593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15" name="Shape 11294"/>
            <p:cNvSpPr/>
            <p:nvPr/>
          </p:nvSpPr>
          <p:spPr>
            <a:xfrm>
              <a:off x="136949" y="149398"/>
              <a:ext cx="38190" cy="154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921"/>
                  </a:moveTo>
                  <a:cubicBezTo>
                    <a:pt x="18774" y="2008"/>
                    <a:pt x="16484" y="1028"/>
                    <a:pt x="14723" y="0"/>
                  </a:cubicBez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2921"/>
                    <a:pt x="21600" y="2921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228593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16" name="Shape 11295"/>
            <p:cNvSpPr/>
            <p:nvPr/>
          </p:nvSpPr>
          <p:spPr>
            <a:xfrm>
              <a:off x="217873" y="199199"/>
              <a:ext cx="38202" cy="102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14"/>
                  </a:moveTo>
                  <a:cubicBezTo>
                    <a:pt x="20899" y="1326"/>
                    <a:pt x="20204" y="1340"/>
                    <a:pt x="19503" y="1340"/>
                  </a:cubicBezTo>
                  <a:cubicBezTo>
                    <a:pt x="12725" y="1340"/>
                    <a:pt x="6139" y="877"/>
                    <a:pt x="0" y="0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1314"/>
                    <a:pt x="21600" y="131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228593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17" name="Shape 11296"/>
            <p:cNvSpPr/>
            <p:nvPr/>
          </p:nvSpPr>
          <p:spPr>
            <a:xfrm>
              <a:off x="305022" y="192974"/>
              <a:ext cx="38201" cy="110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93"/>
                  </a:moveTo>
                  <a:lnTo>
                    <a:pt x="825" y="0"/>
                  </a:lnTo>
                  <a:cubicBezTo>
                    <a:pt x="557" y="56"/>
                    <a:pt x="282" y="107"/>
                    <a:pt x="0" y="159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7293"/>
                    <a:pt x="21600" y="729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228593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18" name="Shape 11297"/>
            <p:cNvSpPr/>
            <p:nvPr/>
          </p:nvSpPr>
          <p:spPr>
            <a:xfrm>
              <a:off x="168069" y="18670"/>
              <a:ext cx="258589" cy="260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7" h="20851" extrusionOk="0">
                  <a:moveTo>
                    <a:pt x="10487" y="10430"/>
                  </a:moveTo>
                  <a:cubicBezTo>
                    <a:pt x="8487" y="12419"/>
                    <a:pt x="5231" y="12419"/>
                    <a:pt x="3231" y="10430"/>
                  </a:cubicBezTo>
                  <a:cubicBezTo>
                    <a:pt x="1229" y="8439"/>
                    <a:pt x="1230" y="5200"/>
                    <a:pt x="3231" y="3211"/>
                  </a:cubicBezTo>
                  <a:cubicBezTo>
                    <a:pt x="5231" y="1222"/>
                    <a:pt x="8487" y="1222"/>
                    <a:pt x="10487" y="3211"/>
                  </a:cubicBezTo>
                  <a:cubicBezTo>
                    <a:pt x="12489" y="5200"/>
                    <a:pt x="12489" y="8439"/>
                    <a:pt x="10487" y="10430"/>
                  </a:cubicBezTo>
                  <a:close/>
                  <a:moveTo>
                    <a:pt x="20592" y="19383"/>
                  </a:moveTo>
                  <a:lnTo>
                    <a:pt x="12279" y="10994"/>
                  </a:lnTo>
                  <a:cubicBezTo>
                    <a:pt x="14363" y="8320"/>
                    <a:pt x="14179" y="4450"/>
                    <a:pt x="11711" y="1994"/>
                  </a:cubicBezTo>
                  <a:cubicBezTo>
                    <a:pt x="9035" y="-665"/>
                    <a:pt x="4682" y="-665"/>
                    <a:pt x="2006" y="1994"/>
                  </a:cubicBezTo>
                  <a:cubicBezTo>
                    <a:pt x="-669" y="4655"/>
                    <a:pt x="-669" y="8985"/>
                    <a:pt x="2006" y="11646"/>
                  </a:cubicBezTo>
                  <a:cubicBezTo>
                    <a:pt x="4474" y="14100"/>
                    <a:pt x="8367" y="14284"/>
                    <a:pt x="11056" y="12212"/>
                  </a:cubicBezTo>
                  <a:lnTo>
                    <a:pt x="19369" y="20599"/>
                  </a:lnTo>
                  <a:cubicBezTo>
                    <a:pt x="19706" y="20935"/>
                    <a:pt x="20255" y="20935"/>
                    <a:pt x="20592" y="20599"/>
                  </a:cubicBezTo>
                  <a:cubicBezTo>
                    <a:pt x="20931" y="20264"/>
                    <a:pt x="20931" y="19719"/>
                    <a:pt x="20592" y="1938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228593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19" name="Shape 11298"/>
            <p:cNvSpPr/>
            <p:nvPr/>
          </p:nvSpPr>
          <p:spPr>
            <a:xfrm>
              <a:off x="230322" y="56025"/>
              <a:ext cx="45052" cy="94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extrusionOk="0">
                  <a:moveTo>
                    <a:pt x="12783" y="9233"/>
                  </a:moveTo>
                  <a:cubicBezTo>
                    <a:pt x="8138" y="8314"/>
                    <a:pt x="6797" y="7755"/>
                    <a:pt x="6797" y="6747"/>
                  </a:cubicBezTo>
                  <a:cubicBezTo>
                    <a:pt x="6797" y="5937"/>
                    <a:pt x="8022" y="4999"/>
                    <a:pt x="11494" y="4999"/>
                  </a:cubicBezTo>
                  <a:cubicBezTo>
                    <a:pt x="14763" y="4999"/>
                    <a:pt x="16824" y="5559"/>
                    <a:pt x="17701" y="5803"/>
                  </a:cubicBezTo>
                  <a:cubicBezTo>
                    <a:pt x="17928" y="5862"/>
                    <a:pt x="18195" y="5873"/>
                    <a:pt x="18450" y="5835"/>
                  </a:cubicBezTo>
                  <a:cubicBezTo>
                    <a:pt x="18688" y="5789"/>
                    <a:pt x="18886" y="5701"/>
                    <a:pt x="18979" y="5584"/>
                  </a:cubicBezTo>
                  <a:lnTo>
                    <a:pt x="20302" y="3911"/>
                  </a:lnTo>
                  <a:cubicBezTo>
                    <a:pt x="20453" y="3718"/>
                    <a:pt x="20291" y="3500"/>
                    <a:pt x="19913" y="3396"/>
                  </a:cubicBezTo>
                  <a:cubicBezTo>
                    <a:pt x="18021" y="2870"/>
                    <a:pt x="15919" y="2561"/>
                    <a:pt x="13497" y="2475"/>
                  </a:cubicBezTo>
                  <a:lnTo>
                    <a:pt x="13497" y="425"/>
                  </a:lnTo>
                  <a:cubicBezTo>
                    <a:pt x="13497" y="192"/>
                    <a:pt x="13097" y="0"/>
                    <a:pt x="12597" y="0"/>
                  </a:cubicBezTo>
                  <a:lnTo>
                    <a:pt x="9334" y="0"/>
                  </a:lnTo>
                  <a:cubicBezTo>
                    <a:pt x="8835" y="0"/>
                    <a:pt x="8446" y="192"/>
                    <a:pt x="8446" y="425"/>
                  </a:cubicBezTo>
                  <a:lnTo>
                    <a:pt x="8446" y="2625"/>
                  </a:lnTo>
                  <a:cubicBezTo>
                    <a:pt x="3574" y="3143"/>
                    <a:pt x="479" y="4849"/>
                    <a:pt x="479" y="7050"/>
                  </a:cubicBezTo>
                  <a:cubicBezTo>
                    <a:pt x="479" y="9707"/>
                    <a:pt x="4927" y="10910"/>
                    <a:pt x="9735" y="11818"/>
                  </a:cubicBezTo>
                  <a:cubicBezTo>
                    <a:pt x="13573" y="12562"/>
                    <a:pt x="15146" y="13321"/>
                    <a:pt x="15146" y="14428"/>
                  </a:cubicBezTo>
                  <a:cubicBezTo>
                    <a:pt x="15146" y="15654"/>
                    <a:pt x="12975" y="16479"/>
                    <a:pt x="9758" y="16479"/>
                  </a:cubicBezTo>
                  <a:cubicBezTo>
                    <a:pt x="7267" y="16479"/>
                    <a:pt x="4677" y="16108"/>
                    <a:pt x="2651" y="15464"/>
                  </a:cubicBezTo>
                  <a:cubicBezTo>
                    <a:pt x="2430" y="15393"/>
                    <a:pt x="2140" y="15376"/>
                    <a:pt x="1879" y="15414"/>
                  </a:cubicBezTo>
                  <a:cubicBezTo>
                    <a:pt x="1617" y="15454"/>
                    <a:pt x="1408" y="15551"/>
                    <a:pt x="1321" y="15676"/>
                  </a:cubicBezTo>
                  <a:lnTo>
                    <a:pt x="55" y="17370"/>
                  </a:lnTo>
                  <a:cubicBezTo>
                    <a:pt x="-84" y="17548"/>
                    <a:pt x="50" y="17748"/>
                    <a:pt x="375" y="17857"/>
                  </a:cubicBezTo>
                  <a:cubicBezTo>
                    <a:pt x="2227" y="18488"/>
                    <a:pt x="5171" y="18933"/>
                    <a:pt x="8074" y="19030"/>
                  </a:cubicBezTo>
                  <a:lnTo>
                    <a:pt x="8074" y="21177"/>
                  </a:lnTo>
                  <a:cubicBezTo>
                    <a:pt x="8074" y="21411"/>
                    <a:pt x="8475" y="21600"/>
                    <a:pt x="8962" y="21600"/>
                  </a:cubicBezTo>
                  <a:lnTo>
                    <a:pt x="12290" y="21600"/>
                  </a:lnTo>
                  <a:cubicBezTo>
                    <a:pt x="12783" y="21600"/>
                    <a:pt x="13172" y="21411"/>
                    <a:pt x="13172" y="21177"/>
                  </a:cubicBezTo>
                  <a:lnTo>
                    <a:pt x="13172" y="18900"/>
                  </a:lnTo>
                  <a:cubicBezTo>
                    <a:pt x="18195" y="18364"/>
                    <a:pt x="21516" y="16533"/>
                    <a:pt x="21516" y="14253"/>
                  </a:cubicBezTo>
                  <a:cubicBezTo>
                    <a:pt x="21516" y="11928"/>
                    <a:pt x="18903" y="10429"/>
                    <a:pt x="12783" y="923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228593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87" name="Group 57">
            <a:extLst>
              <a:ext uri="{FF2B5EF4-FFF2-40B4-BE49-F238E27FC236}">
                <a16:creationId xmlns="" xmlns:a16="http://schemas.microsoft.com/office/drawing/2014/main" id="{18A3E7C4-2572-41E4-B159-9A9C8BA2A0AC}"/>
              </a:ext>
            </a:extLst>
          </p:cNvPr>
          <p:cNvGrpSpPr/>
          <p:nvPr/>
        </p:nvGrpSpPr>
        <p:grpSpPr>
          <a:xfrm>
            <a:off x="8322479" y="4570992"/>
            <a:ext cx="253789" cy="253034"/>
            <a:chOff x="0" y="0"/>
            <a:chExt cx="253788" cy="253032"/>
          </a:xfrm>
          <a:solidFill>
            <a:srgbClr val="915966"/>
          </a:solidFill>
        </p:grpSpPr>
        <p:sp>
          <p:nvSpPr>
            <p:cNvPr id="88" name="Shape 5057">
              <a:extLst>
                <a:ext uri="{FF2B5EF4-FFF2-40B4-BE49-F238E27FC236}">
                  <a16:creationId xmlns="" xmlns:a16="http://schemas.microsoft.com/office/drawing/2014/main" id="{1B0C021D-F8CF-4E6C-BE0C-AA9D20AC9757}"/>
                </a:ext>
              </a:extLst>
            </p:cNvPr>
            <p:cNvSpPr/>
            <p:nvPr/>
          </p:nvSpPr>
          <p:spPr>
            <a:xfrm>
              <a:off x="65464" y="64960"/>
              <a:ext cx="122856" cy="123109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828282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endParaRPr/>
            </a:p>
          </p:txBody>
        </p:sp>
        <p:sp>
          <p:nvSpPr>
            <p:cNvPr id="89" name="Shape 5058">
              <a:extLst>
                <a:ext uri="{FF2B5EF4-FFF2-40B4-BE49-F238E27FC236}">
                  <a16:creationId xmlns="" xmlns:a16="http://schemas.microsoft.com/office/drawing/2014/main" id="{38151D33-529D-4209-8A5D-381E211995DE}"/>
                </a:ext>
              </a:extLst>
            </p:cNvPr>
            <p:cNvSpPr/>
            <p:nvPr/>
          </p:nvSpPr>
          <p:spPr>
            <a:xfrm>
              <a:off x="0" y="-1"/>
              <a:ext cx="253789" cy="253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6" y="0"/>
                  </a:moveTo>
                  <a:cubicBezTo>
                    <a:pt x="4851" y="0"/>
                    <a:pt x="0" y="4840"/>
                    <a:pt x="0" y="10800"/>
                  </a:cubicBezTo>
                  <a:cubicBezTo>
                    <a:pt x="0" y="16760"/>
                    <a:pt x="4851" y="21600"/>
                    <a:pt x="10826" y="21600"/>
                  </a:cubicBezTo>
                  <a:cubicBezTo>
                    <a:pt x="16800" y="21600"/>
                    <a:pt x="21600" y="16760"/>
                    <a:pt x="21600" y="10800"/>
                  </a:cubicBezTo>
                  <a:cubicBezTo>
                    <a:pt x="21600" y="4840"/>
                    <a:pt x="16800" y="0"/>
                    <a:pt x="10826" y="0"/>
                  </a:cubicBezTo>
                  <a:close/>
                  <a:moveTo>
                    <a:pt x="10826" y="19664"/>
                  </a:moveTo>
                  <a:cubicBezTo>
                    <a:pt x="5923" y="19664"/>
                    <a:pt x="1940" y="15691"/>
                    <a:pt x="1940" y="10800"/>
                  </a:cubicBezTo>
                  <a:cubicBezTo>
                    <a:pt x="1940" y="5909"/>
                    <a:pt x="5923" y="1936"/>
                    <a:pt x="10826" y="1936"/>
                  </a:cubicBezTo>
                  <a:cubicBezTo>
                    <a:pt x="15728" y="1936"/>
                    <a:pt x="19711" y="5909"/>
                    <a:pt x="19711" y="10800"/>
                  </a:cubicBezTo>
                  <a:cubicBezTo>
                    <a:pt x="19711" y="15691"/>
                    <a:pt x="15728" y="19664"/>
                    <a:pt x="10826" y="1966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828282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endParaRPr/>
            </a:p>
          </p:txBody>
        </p:sp>
      </p:grpSp>
      <p:grpSp>
        <p:nvGrpSpPr>
          <p:cNvPr id="99" name="Group 57">
            <a:extLst>
              <a:ext uri="{FF2B5EF4-FFF2-40B4-BE49-F238E27FC236}">
                <a16:creationId xmlns="" xmlns:a16="http://schemas.microsoft.com/office/drawing/2014/main" id="{E1350431-FC6E-47B6-BAD6-DB61676B636A}"/>
              </a:ext>
            </a:extLst>
          </p:cNvPr>
          <p:cNvGrpSpPr/>
          <p:nvPr/>
        </p:nvGrpSpPr>
        <p:grpSpPr>
          <a:xfrm>
            <a:off x="3733445" y="2140275"/>
            <a:ext cx="253789" cy="253034"/>
            <a:chOff x="0" y="0"/>
            <a:chExt cx="253788" cy="253032"/>
          </a:xfrm>
          <a:solidFill>
            <a:srgbClr val="915966"/>
          </a:solidFill>
        </p:grpSpPr>
        <p:sp>
          <p:nvSpPr>
            <p:cNvPr id="100" name="Shape 5057">
              <a:extLst>
                <a:ext uri="{FF2B5EF4-FFF2-40B4-BE49-F238E27FC236}">
                  <a16:creationId xmlns="" xmlns:a16="http://schemas.microsoft.com/office/drawing/2014/main" id="{6BAC99DD-2050-4E00-965B-ECEBBD57B664}"/>
                </a:ext>
              </a:extLst>
            </p:cNvPr>
            <p:cNvSpPr/>
            <p:nvPr/>
          </p:nvSpPr>
          <p:spPr>
            <a:xfrm>
              <a:off x="65464" y="64960"/>
              <a:ext cx="122856" cy="123109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828282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endParaRPr/>
            </a:p>
          </p:txBody>
        </p:sp>
        <p:sp>
          <p:nvSpPr>
            <p:cNvPr id="101" name="Shape 5058">
              <a:extLst>
                <a:ext uri="{FF2B5EF4-FFF2-40B4-BE49-F238E27FC236}">
                  <a16:creationId xmlns="" xmlns:a16="http://schemas.microsoft.com/office/drawing/2014/main" id="{DE9CA814-6920-4E3E-81A1-D142F44E077F}"/>
                </a:ext>
              </a:extLst>
            </p:cNvPr>
            <p:cNvSpPr/>
            <p:nvPr/>
          </p:nvSpPr>
          <p:spPr>
            <a:xfrm>
              <a:off x="0" y="-1"/>
              <a:ext cx="253789" cy="253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6" y="0"/>
                  </a:moveTo>
                  <a:cubicBezTo>
                    <a:pt x="4851" y="0"/>
                    <a:pt x="0" y="4840"/>
                    <a:pt x="0" y="10800"/>
                  </a:cubicBezTo>
                  <a:cubicBezTo>
                    <a:pt x="0" y="16760"/>
                    <a:pt x="4851" y="21600"/>
                    <a:pt x="10826" y="21600"/>
                  </a:cubicBezTo>
                  <a:cubicBezTo>
                    <a:pt x="16800" y="21600"/>
                    <a:pt x="21600" y="16760"/>
                    <a:pt x="21600" y="10800"/>
                  </a:cubicBezTo>
                  <a:cubicBezTo>
                    <a:pt x="21600" y="4840"/>
                    <a:pt x="16800" y="0"/>
                    <a:pt x="10826" y="0"/>
                  </a:cubicBezTo>
                  <a:close/>
                  <a:moveTo>
                    <a:pt x="10826" y="19664"/>
                  </a:moveTo>
                  <a:cubicBezTo>
                    <a:pt x="5923" y="19664"/>
                    <a:pt x="1940" y="15691"/>
                    <a:pt x="1940" y="10800"/>
                  </a:cubicBezTo>
                  <a:cubicBezTo>
                    <a:pt x="1940" y="5909"/>
                    <a:pt x="5923" y="1936"/>
                    <a:pt x="10826" y="1936"/>
                  </a:cubicBezTo>
                  <a:cubicBezTo>
                    <a:pt x="15728" y="1936"/>
                    <a:pt x="19711" y="5909"/>
                    <a:pt x="19711" y="10800"/>
                  </a:cubicBezTo>
                  <a:cubicBezTo>
                    <a:pt x="19711" y="15691"/>
                    <a:pt x="15728" y="19664"/>
                    <a:pt x="10826" y="1966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828282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endParaRPr/>
            </a:p>
          </p:txBody>
        </p:sp>
      </p:grpSp>
      <p:grpSp>
        <p:nvGrpSpPr>
          <p:cNvPr id="102" name="Group 57">
            <a:extLst>
              <a:ext uri="{FF2B5EF4-FFF2-40B4-BE49-F238E27FC236}">
                <a16:creationId xmlns="" xmlns:a16="http://schemas.microsoft.com/office/drawing/2014/main" id="{3DBFFDB6-801C-4474-BC30-35DB35020D92}"/>
              </a:ext>
            </a:extLst>
          </p:cNvPr>
          <p:cNvGrpSpPr/>
          <p:nvPr/>
        </p:nvGrpSpPr>
        <p:grpSpPr>
          <a:xfrm>
            <a:off x="3728210" y="4572294"/>
            <a:ext cx="253789" cy="253034"/>
            <a:chOff x="0" y="0"/>
            <a:chExt cx="253788" cy="253032"/>
          </a:xfrm>
          <a:solidFill>
            <a:srgbClr val="915966"/>
          </a:solidFill>
        </p:grpSpPr>
        <p:sp>
          <p:nvSpPr>
            <p:cNvPr id="103" name="Shape 5057">
              <a:extLst>
                <a:ext uri="{FF2B5EF4-FFF2-40B4-BE49-F238E27FC236}">
                  <a16:creationId xmlns="" xmlns:a16="http://schemas.microsoft.com/office/drawing/2014/main" id="{439DC3AD-6BEA-466E-A3E2-28B1E5EA97E0}"/>
                </a:ext>
              </a:extLst>
            </p:cNvPr>
            <p:cNvSpPr/>
            <p:nvPr/>
          </p:nvSpPr>
          <p:spPr>
            <a:xfrm>
              <a:off x="65464" y="64960"/>
              <a:ext cx="122856" cy="123109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828282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endParaRPr/>
            </a:p>
          </p:txBody>
        </p:sp>
        <p:sp>
          <p:nvSpPr>
            <p:cNvPr id="104" name="Shape 5058">
              <a:extLst>
                <a:ext uri="{FF2B5EF4-FFF2-40B4-BE49-F238E27FC236}">
                  <a16:creationId xmlns="" xmlns:a16="http://schemas.microsoft.com/office/drawing/2014/main" id="{AE431968-CF31-4333-B711-8DAA4C028935}"/>
                </a:ext>
              </a:extLst>
            </p:cNvPr>
            <p:cNvSpPr/>
            <p:nvPr/>
          </p:nvSpPr>
          <p:spPr>
            <a:xfrm>
              <a:off x="0" y="-1"/>
              <a:ext cx="253789" cy="253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6" y="0"/>
                  </a:moveTo>
                  <a:cubicBezTo>
                    <a:pt x="4851" y="0"/>
                    <a:pt x="0" y="4840"/>
                    <a:pt x="0" y="10800"/>
                  </a:cubicBezTo>
                  <a:cubicBezTo>
                    <a:pt x="0" y="16760"/>
                    <a:pt x="4851" y="21600"/>
                    <a:pt x="10826" y="21600"/>
                  </a:cubicBezTo>
                  <a:cubicBezTo>
                    <a:pt x="16800" y="21600"/>
                    <a:pt x="21600" y="16760"/>
                    <a:pt x="21600" y="10800"/>
                  </a:cubicBezTo>
                  <a:cubicBezTo>
                    <a:pt x="21600" y="4840"/>
                    <a:pt x="16800" y="0"/>
                    <a:pt x="10826" y="0"/>
                  </a:cubicBezTo>
                  <a:close/>
                  <a:moveTo>
                    <a:pt x="10826" y="19664"/>
                  </a:moveTo>
                  <a:cubicBezTo>
                    <a:pt x="5923" y="19664"/>
                    <a:pt x="1940" y="15691"/>
                    <a:pt x="1940" y="10800"/>
                  </a:cubicBezTo>
                  <a:cubicBezTo>
                    <a:pt x="1940" y="5909"/>
                    <a:pt x="5923" y="1936"/>
                    <a:pt x="10826" y="1936"/>
                  </a:cubicBezTo>
                  <a:cubicBezTo>
                    <a:pt x="15728" y="1936"/>
                    <a:pt x="19711" y="5909"/>
                    <a:pt x="19711" y="10800"/>
                  </a:cubicBezTo>
                  <a:cubicBezTo>
                    <a:pt x="19711" y="15691"/>
                    <a:pt x="15728" y="19664"/>
                    <a:pt x="10826" y="1966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828282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9">
            <a:extLst>
              <a:ext uri="{FF2B5EF4-FFF2-40B4-BE49-F238E27FC236}">
                <a16:creationId xmlns="" xmlns:a16="http://schemas.microsoft.com/office/drawing/2014/main" id="{31C5F82B-2D13-201B-FB88-E451DEFB6353}"/>
              </a:ext>
            </a:extLst>
          </p:cNvPr>
          <p:cNvSpPr txBox="1"/>
          <p:nvPr/>
        </p:nvSpPr>
        <p:spPr>
          <a:xfrm>
            <a:off x="759726" y="3403762"/>
            <a:ext cx="3224217" cy="654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1700"/>
              </a:lnSpc>
              <a:defRPr sz="1300" spc="27">
                <a:latin typeface="Evolventa"/>
                <a:ea typeface="Evolventa"/>
                <a:cs typeface="Evolventa"/>
                <a:sym typeface="Evolventa"/>
              </a:defRPr>
            </a:lvl1pPr>
          </a:lstStyle>
          <a:p>
            <a:r>
              <a:rPr sz="1600" dirty="0" err="1">
                <a:latin typeface="Gilroy Light" panose="00000400000000000000" charset="-52"/>
              </a:rPr>
              <a:t>Обоснование</a:t>
            </a:r>
            <a:r>
              <a:rPr sz="1600" dirty="0">
                <a:latin typeface="Gilroy Light" panose="00000400000000000000" charset="-52"/>
              </a:rPr>
              <a:t> </a:t>
            </a:r>
            <a:r>
              <a:rPr sz="1600" dirty="0" err="1">
                <a:latin typeface="Gilroy Light" panose="00000400000000000000" charset="-52"/>
              </a:rPr>
              <a:t>целевых</a:t>
            </a:r>
            <a:r>
              <a:rPr sz="1600" dirty="0">
                <a:latin typeface="Gilroy Light" panose="00000400000000000000" charset="-52"/>
              </a:rPr>
              <a:t> </a:t>
            </a:r>
            <a:r>
              <a:rPr sz="1600" dirty="0" err="1">
                <a:latin typeface="Gilroy Light" panose="00000400000000000000" charset="-52"/>
              </a:rPr>
              <a:t>показателей</a:t>
            </a:r>
            <a:r>
              <a:rPr sz="1600" dirty="0">
                <a:latin typeface="Gilroy Light" panose="00000400000000000000" charset="-52"/>
              </a:rPr>
              <a:t> </a:t>
            </a:r>
            <a:r>
              <a:rPr sz="1600" dirty="0" err="1">
                <a:latin typeface="Gilroy Light" panose="00000400000000000000" charset="-52"/>
              </a:rPr>
              <a:t>эффективности</a:t>
            </a:r>
            <a:r>
              <a:rPr sz="1600" dirty="0">
                <a:latin typeface="Gilroy Light" panose="00000400000000000000" charset="-52"/>
              </a:rPr>
              <a:t> </a:t>
            </a:r>
            <a:r>
              <a:rPr sz="1600" dirty="0" err="1">
                <a:latin typeface="Gilroy Light" panose="00000400000000000000" charset="-52"/>
              </a:rPr>
              <a:t>работы</a:t>
            </a:r>
            <a:r>
              <a:rPr sz="1600" dirty="0">
                <a:latin typeface="Gilroy Light" panose="00000400000000000000" charset="-52"/>
              </a:rPr>
              <a:t>  </a:t>
            </a:r>
          </a:p>
        </p:txBody>
      </p:sp>
      <p:sp>
        <p:nvSpPr>
          <p:cNvPr id="32" name="TextBox 28">
            <a:extLst>
              <a:ext uri="{FF2B5EF4-FFF2-40B4-BE49-F238E27FC236}">
                <a16:creationId xmlns="" xmlns:a16="http://schemas.microsoft.com/office/drawing/2014/main" id="{FD6EC386-0E6A-7D92-8731-B36F6CB104B0}"/>
              </a:ext>
            </a:extLst>
          </p:cNvPr>
          <p:cNvSpPr txBox="1"/>
          <p:nvPr/>
        </p:nvSpPr>
        <p:spPr>
          <a:xfrm>
            <a:off x="4499012" y="3312208"/>
            <a:ext cx="3359617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300">
                <a:latin typeface="Evolventa"/>
                <a:ea typeface="Evolventa"/>
                <a:cs typeface="Evolventa"/>
                <a:sym typeface="Evolventa"/>
              </a:defRPr>
            </a:lvl1pPr>
          </a:lstStyle>
          <a:p>
            <a:r>
              <a:rPr sz="1600" dirty="0" err="1">
                <a:latin typeface="Gilroy Light" panose="00000400000000000000" charset="-52"/>
              </a:rPr>
              <a:t>Открытие</a:t>
            </a:r>
            <a:r>
              <a:rPr sz="1600" dirty="0">
                <a:latin typeface="Gilroy Light" panose="00000400000000000000" charset="-52"/>
              </a:rPr>
              <a:t> </a:t>
            </a:r>
            <a:r>
              <a:rPr sz="1600" dirty="0" err="1">
                <a:latin typeface="Gilroy Light" panose="00000400000000000000" charset="-52"/>
              </a:rPr>
              <a:t>центров</a:t>
            </a:r>
            <a:r>
              <a:rPr sz="1600" dirty="0">
                <a:latin typeface="Gilroy Light" panose="00000400000000000000" charset="-52"/>
              </a:rPr>
              <a:t> </a:t>
            </a:r>
            <a:r>
              <a:rPr sz="1600" dirty="0" err="1">
                <a:latin typeface="Gilroy Light" panose="00000400000000000000" charset="-52"/>
              </a:rPr>
              <a:t>охраны</a:t>
            </a:r>
            <a:r>
              <a:rPr sz="1600" dirty="0">
                <a:latin typeface="Gilroy Light" panose="00000400000000000000" charset="-52"/>
              </a:rPr>
              <a:t> </a:t>
            </a:r>
            <a:r>
              <a:rPr sz="1600" dirty="0" err="1">
                <a:latin typeface="Gilroy Light" panose="00000400000000000000" charset="-52"/>
              </a:rPr>
              <a:t>репродуктивного</a:t>
            </a:r>
            <a:r>
              <a:rPr sz="1600" dirty="0">
                <a:latin typeface="Gilroy Light" panose="00000400000000000000" charset="-52"/>
              </a:rPr>
              <a:t> </a:t>
            </a:r>
            <a:r>
              <a:rPr sz="1600" dirty="0" err="1">
                <a:latin typeface="Gilroy Light" panose="00000400000000000000" charset="-52"/>
              </a:rPr>
              <a:t>здоровья</a:t>
            </a:r>
            <a:r>
              <a:rPr sz="1600" dirty="0">
                <a:latin typeface="Gilroy Light" panose="00000400000000000000" charset="-52"/>
              </a:rPr>
              <a:t> </a:t>
            </a:r>
            <a:r>
              <a:rPr sz="1600" dirty="0" err="1">
                <a:latin typeface="Gilroy Light" panose="00000400000000000000" charset="-52"/>
              </a:rPr>
              <a:t>в</a:t>
            </a:r>
            <a:r>
              <a:rPr sz="1600" dirty="0">
                <a:latin typeface="Gilroy Light" panose="00000400000000000000" charset="-52"/>
              </a:rPr>
              <a:t> </a:t>
            </a:r>
            <a:r>
              <a:rPr sz="1600" dirty="0" err="1">
                <a:latin typeface="Gilroy Light" panose="00000400000000000000" charset="-52"/>
              </a:rPr>
              <a:t>регионах</a:t>
            </a:r>
            <a:r>
              <a:rPr sz="1600" dirty="0">
                <a:latin typeface="Gilroy Light" panose="00000400000000000000" charset="-52"/>
              </a:rPr>
              <a:t> </a:t>
            </a:r>
            <a:r>
              <a:rPr sz="1600" dirty="0" err="1">
                <a:latin typeface="Gilroy Light" panose="00000400000000000000" charset="-52"/>
              </a:rPr>
              <a:t>России</a:t>
            </a:r>
            <a:endParaRPr sz="1600" dirty="0">
              <a:latin typeface="Gilroy Light" panose="00000400000000000000" charset="-52"/>
            </a:endParaRPr>
          </a:p>
        </p:txBody>
      </p:sp>
      <p:sp>
        <p:nvSpPr>
          <p:cNvPr id="33" name="TextBox 13">
            <a:extLst>
              <a:ext uri="{FF2B5EF4-FFF2-40B4-BE49-F238E27FC236}">
                <a16:creationId xmlns="" xmlns:a16="http://schemas.microsoft.com/office/drawing/2014/main" id="{F4BE2B49-F3DE-DBF8-8A41-7B0C399040E2}"/>
              </a:ext>
            </a:extLst>
          </p:cNvPr>
          <p:cNvSpPr txBox="1"/>
          <p:nvPr/>
        </p:nvSpPr>
        <p:spPr>
          <a:xfrm>
            <a:off x="759726" y="4350022"/>
            <a:ext cx="2995373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1700"/>
              </a:lnSpc>
              <a:defRPr sz="1300" spc="27">
                <a:latin typeface="Evolventa"/>
                <a:ea typeface="Evolventa"/>
                <a:cs typeface="Evolventa"/>
                <a:sym typeface="Evolventa"/>
              </a:defRPr>
            </a:lvl1pPr>
          </a:lstStyle>
          <a:p>
            <a:r>
              <a:rPr sz="1600" dirty="0" err="1">
                <a:latin typeface="Gilroy Light" panose="00000400000000000000" charset="-52"/>
              </a:rPr>
              <a:t>Обоснование</a:t>
            </a:r>
            <a:r>
              <a:rPr sz="1600" dirty="0">
                <a:latin typeface="Gilroy Light" panose="00000400000000000000" charset="-52"/>
              </a:rPr>
              <a:t> </a:t>
            </a:r>
            <a:r>
              <a:rPr sz="1600" dirty="0" err="1">
                <a:latin typeface="Gilroy Light" panose="00000400000000000000" charset="-52"/>
              </a:rPr>
              <a:t>целевого</a:t>
            </a:r>
            <a:r>
              <a:rPr sz="1600" dirty="0">
                <a:latin typeface="Gilroy Light" panose="00000400000000000000" charset="-52"/>
              </a:rPr>
              <a:t> </a:t>
            </a:r>
            <a:r>
              <a:rPr sz="1600" dirty="0" err="1">
                <a:latin typeface="Gilroy Light" panose="00000400000000000000" charset="-52"/>
              </a:rPr>
              <a:t>финансирования</a:t>
            </a:r>
            <a:r>
              <a:rPr sz="1600" dirty="0">
                <a:latin typeface="Gilroy Light" panose="00000400000000000000" charset="-52"/>
              </a:rPr>
              <a:t> </a:t>
            </a:r>
            <a:r>
              <a:rPr sz="1600" dirty="0" err="1">
                <a:latin typeface="Gilroy Light" panose="00000400000000000000" charset="-52"/>
              </a:rPr>
              <a:t>для</a:t>
            </a:r>
            <a:r>
              <a:rPr sz="1600" dirty="0">
                <a:latin typeface="Gilroy Light" panose="00000400000000000000" charset="-52"/>
              </a:rPr>
              <a:t> </a:t>
            </a:r>
            <a:r>
              <a:rPr sz="1600" dirty="0" err="1">
                <a:latin typeface="Gilroy Light" panose="00000400000000000000" charset="-52"/>
              </a:rPr>
              <a:t>проведения</a:t>
            </a:r>
            <a:r>
              <a:rPr sz="1600" dirty="0">
                <a:latin typeface="Gilroy Light" panose="00000400000000000000" charset="-52"/>
              </a:rPr>
              <a:t> </a:t>
            </a:r>
            <a:r>
              <a:rPr sz="1600" dirty="0" err="1">
                <a:latin typeface="Gilroy Light" panose="00000400000000000000" charset="-52"/>
              </a:rPr>
              <a:t>профилактической</a:t>
            </a:r>
            <a:r>
              <a:rPr sz="1600" dirty="0">
                <a:latin typeface="Gilroy Light" panose="00000400000000000000" charset="-52"/>
              </a:rPr>
              <a:t> </a:t>
            </a:r>
            <a:r>
              <a:rPr sz="1600" dirty="0" err="1">
                <a:latin typeface="Gilroy Light" panose="00000400000000000000" charset="-52"/>
              </a:rPr>
              <a:t>работы</a:t>
            </a:r>
            <a:r>
              <a:rPr sz="1600" dirty="0">
                <a:latin typeface="Gilroy Light" panose="00000400000000000000" charset="-52"/>
              </a:rPr>
              <a:t> </a:t>
            </a:r>
          </a:p>
        </p:txBody>
      </p:sp>
      <p:sp>
        <p:nvSpPr>
          <p:cNvPr id="34" name="TextBox 12">
            <a:extLst>
              <a:ext uri="{FF2B5EF4-FFF2-40B4-BE49-F238E27FC236}">
                <a16:creationId xmlns="" xmlns:a16="http://schemas.microsoft.com/office/drawing/2014/main" id="{03E61C79-68D4-47C9-D06B-0DCD61DA357E}"/>
              </a:ext>
            </a:extLst>
          </p:cNvPr>
          <p:cNvSpPr txBox="1"/>
          <p:nvPr/>
        </p:nvSpPr>
        <p:spPr>
          <a:xfrm>
            <a:off x="4545234" y="4415863"/>
            <a:ext cx="3467493" cy="654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700"/>
              </a:lnSpc>
              <a:defRPr sz="1300" spc="27">
                <a:latin typeface="Evolventa"/>
                <a:ea typeface="Evolventa"/>
                <a:cs typeface="Evolventa"/>
                <a:sym typeface="Evolventa"/>
              </a:defRPr>
            </a:pPr>
            <a:r>
              <a:rPr sz="1600" dirty="0" err="1">
                <a:latin typeface="Gilroy Light" panose="00000400000000000000" charset="-52"/>
              </a:rPr>
              <a:t>Стандартизация</a:t>
            </a:r>
            <a:r>
              <a:rPr sz="1600" dirty="0">
                <a:latin typeface="Gilroy Light" panose="00000400000000000000" charset="-52"/>
              </a:rPr>
              <a:t> </a:t>
            </a:r>
            <a:r>
              <a:rPr lang="ru-RU" sz="1600" dirty="0">
                <a:latin typeface="Gilroy Light" panose="00000400000000000000" charset="-52"/>
              </a:rPr>
              <a:t>и алгоритм работы в службах охраны репродуктивного здоровья</a:t>
            </a:r>
            <a:endParaRPr sz="1600" dirty="0">
              <a:latin typeface="Gilroy Light" panose="00000400000000000000" charset="-52"/>
            </a:endParaRPr>
          </a:p>
        </p:txBody>
      </p:sp>
      <p:sp>
        <p:nvSpPr>
          <p:cNvPr id="35" name="TextBox 15">
            <a:extLst>
              <a:ext uri="{FF2B5EF4-FFF2-40B4-BE49-F238E27FC236}">
                <a16:creationId xmlns="" xmlns:a16="http://schemas.microsoft.com/office/drawing/2014/main" id="{C6A86C54-17CC-596E-02A5-0E6A5CC19298}"/>
              </a:ext>
            </a:extLst>
          </p:cNvPr>
          <p:cNvSpPr txBox="1"/>
          <p:nvPr/>
        </p:nvSpPr>
        <p:spPr>
          <a:xfrm>
            <a:off x="8357405" y="4415863"/>
            <a:ext cx="3114688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700"/>
              </a:lnSpc>
              <a:defRPr sz="1300" spc="27">
                <a:latin typeface="Evolventa"/>
                <a:ea typeface="Evolventa"/>
                <a:cs typeface="Evolventa"/>
                <a:sym typeface="Evolventa"/>
              </a:defRPr>
            </a:pPr>
            <a:r>
              <a:rPr sz="1600" dirty="0" err="1">
                <a:latin typeface="Gilroy Light" panose="00000400000000000000" charset="-52"/>
              </a:rPr>
              <a:t>Взаимодействие</a:t>
            </a:r>
            <a:r>
              <a:rPr sz="1600" dirty="0">
                <a:latin typeface="Gilroy Light" panose="00000400000000000000" charset="-52"/>
              </a:rPr>
              <a:t> </a:t>
            </a:r>
            <a:r>
              <a:rPr sz="1600" dirty="0" err="1">
                <a:latin typeface="Gilroy Light" panose="00000400000000000000" charset="-52"/>
              </a:rPr>
              <a:t>с</a:t>
            </a:r>
            <a:r>
              <a:rPr sz="1600" dirty="0">
                <a:latin typeface="Gilroy Light" panose="00000400000000000000" charset="-52"/>
              </a:rPr>
              <a:t> </a:t>
            </a:r>
            <a:r>
              <a:rPr sz="1600" dirty="0" err="1">
                <a:latin typeface="Gilroy Light" panose="00000400000000000000" charset="-52"/>
              </a:rPr>
              <a:t>подростком</a:t>
            </a:r>
            <a:endParaRPr sz="1600" dirty="0">
              <a:latin typeface="Gilroy Light" panose="00000400000000000000" charset="-52"/>
            </a:endParaRPr>
          </a:p>
          <a:p>
            <a:pPr>
              <a:lnSpc>
                <a:spcPts val="1700"/>
              </a:lnSpc>
              <a:defRPr sz="1300" spc="27">
                <a:latin typeface="Evolventa"/>
                <a:ea typeface="Evolventa"/>
                <a:cs typeface="Evolventa"/>
                <a:sym typeface="Evolventa"/>
              </a:defRPr>
            </a:pPr>
            <a:r>
              <a:rPr sz="1600" dirty="0" err="1">
                <a:latin typeface="Gilroy Light" panose="00000400000000000000" charset="-52"/>
              </a:rPr>
              <a:t>через</a:t>
            </a:r>
            <a:r>
              <a:rPr sz="1600" dirty="0">
                <a:latin typeface="Gilroy Light" panose="00000400000000000000" charset="-52"/>
              </a:rPr>
              <a:t> </a:t>
            </a:r>
            <a:r>
              <a:rPr sz="1600" dirty="0" err="1">
                <a:latin typeface="Gilroy Light" panose="00000400000000000000" charset="-52"/>
              </a:rPr>
              <a:t>привычные</a:t>
            </a:r>
            <a:r>
              <a:rPr sz="1600" dirty="0">
                <a:latin typeface="Gilroy Light" panose="00000400000000000000" charset="-52"/>
              </a:rPr>
              <a:t> </a:t>
            </a:r>
            <a:r>
              <a:rPr sz="1600" dirty="0" err="1">
                <a:latin typeface="Gilroy Light" panose="00000400000000000000" charset="-52"/>
              </a:rPr>
              <a:t>ему</a:t>
            </a:r>
            <a:r>
              <a:rPr sz="1600" dirty="0">
                <a:latin typeface="Gilroy Light" panose="00000400000000000000" charset="-52"/>
              </a:rPr>
              <a:t> </a:t>
            </a:r>
            <a:r>
              <a:rPr sz="1600" dirty="0" err="1">
                <a:latin typeface="Gilroy Light" panose="00000400000000000000" charset="-52"/>
              </a:rPr>
              <a:t>модели</a:t>
            </a:r>
            <a:r>
              <a:rPr sz="1600" dirty="0">
                <a:latin typeface="Gilroy Light" panose="00000400000000000000" charset="-52"/>
              </a:rPr>
              <a:t> </a:t>
            </a:r>
          </a:p>
        </p:txBody>
      </p:sp>
      <p:sp>
        <p:nvSpPr>
          <p:cNvPr id="36" name="TextBox 19">
            <a:extLst>
              <a:ext uri="{FF2B5EF4-FFF2-40B4-BE49-F238E27FC236}">
                <a16:creationId xmlns="" xmlns:a16="http://schemas.microsoft.com/office/drawing/2014/main" id="{DDC29EA2-4EDA-196B-50D4-7BBE0E3D7DB8}"/>
              </a:ext>
            </a:extLst>
          </p:cNvPr>
          <p:cNvSpPr txBox="1"/>
          <p:nvPr/>
        </p:nvSpPr>
        <p:spPr>
          <a:xfrm>
            <a:off x="8362728" y="3343046"/>
            <a:ext cx="3265457" cy="654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700"/>
              </a:lnSpc>
              <a:defRPr sz="1300" spc="27">
                <a:latin typeface="Evolventa"/>
                <a:ea typeface="Evolventa"/>
                <a:cs typeface="Evolventa"/>
                <a:sym typeface="Evolventa"/>
              </a:defRPr>
            </a:pPr>
            <a:r>
              <a:rPr sz="1600" dirty="0" err="1">
                <a:latin typeface="Gilroy Light" panose="00000400000000000000" charset="-52"/>
              </a:rPr>
              <a:t>Подготовка</a:t>
            </a:r>
            <a:r>
              <a:rPr sz="1600" dirty="0">
                <a:latin typeface="Gilroy Light" panose="00000400000000000000" charset="-52"/>
              </a:rPr>
              <a:t> </a:t>
            </a:r>
            <a:r>
              <a:rPr sz="1600" dirty="0" err="1">
                <a:latin typeface="Gilroy Light" panose="00000400000000000000" charset="-52"/>
              </a:rPr>
              <a:t>специалистов</a:t>
            </a:r>
            <a:r>
              <a:rPr sz="1600" dirty="0">
                <a:latin typeface="Gilroy Light" panose="00000400000000000000" charset="-52"/>
              </a:rPr>
              <a:t>, </a:t>
            </a:r>
            <a:r>
              <a:rPr sz="1600" dirty="0" err="1">
                <a:latin typeface="Gilroy Light" panose="00000400000000000000" charset="-52"/>
              </a:rPr>
              <a:t>ориентированных</a:t>
            </a:r>
            <a:r>
              <a:rPr sz="1600" dirty="0">
                <a:latin typeface="Gilroy Light" panose="00000400000000000000" charset="-52"/>
              </a:rPr>
              <a:t> </a:t>
            </a:r>
            <a:r>
              <a:rPr sz="1600" dirty="0" err="1">
                <a:latin typeface="Gilroy Light" panose="00000400000000000000" charset="-52"/>
              </a:rPr>
              <a:t>на</a:t>
            </a:r>
            <a:r>
              <a:rPr sz="1600" dirty="0">
                <a:latin typeface="Gilroy Light" panose="00000400000000000000" charset="-52"/>
              </a:rPr>
              <a:t> </a:t>
            </a:r>
            <a:r>
              <a:rPr sz="1600" dirty="0" err="1">
                <a:latin typeface="Gilroy Light" panose="00000400000000000000" charset="-52"/>
              </a:rPr>
              <a:t>работу</a:t>
            </a:r>
            <a:r>
              <a:rPr sz="1600" dirty="0">
                <a:latin typeface="Gilroy Light" panose="00000400000000000000" charset="-52"/>
              </a:rPr>
              <a:t> </a:t>
            </a:r>
            <a:r>
              <a:rPr sz="1600" dirty="0" err="1">
                <a:latin typeface="Gilroy Light" panose="00000400000000000000" charset="-52"/>
              </a:rPr>
              <a:t>с</a:t>
            </a:r>
            <a:r>
              <a:rPr sz="1600" dirty="0">
                <a:latin typeface="Gilroy Light" panose="00000400000000000000" charset="-52"/>
              </a:rPr>
              <a:t> </a:t>
            </a:r>
            <a:r>
              <a:rPr sz="1600" dirty="0" err="1">
                <a:latin typeface="Gilroy Light" panose="00000400000000000000" charset="-52"/>
              </a:rPr>
              <a:t>подростками</a:t>
            </a:r>
            <a:r>
              <a:rPr sz="1600" dirty="0">
                <a:latin typeface="Gilroy Light" panose="00000400000000000000" charset="-52"/>
              </a:rPr>
              <a:t> </a:t>
            </a:r>
          </a:p>
        </p:txBody>
      </p:sp>
      <p:sp>
        <p:nvSpPr>
          <p:cNvPr id="37" name="Прямоугольник">
            <a:extLst>
              <a:ext uri="{FF2B5EF4-FFF2-40B4-BE49-F238E27FC236}">
                <a16:creationId xmlns="" xmlns:a16="http://schemas.microsoft.com/office/drawing/2014/main" id="{DAC72690-CA84-3ED5-6720-99BAC2302AC3}"/>
              </a:ext>
            </a:extLst>
          </p:cNvPr>
          <p:cNvSpPr/>
          <p:nvPr/>
        </p:nvSpPr>
        <p:spPr>
          <a:xfrm>
            <a:off x="597801" y="2400287"/>
            <a:ext cx="3124520" cy="642490"/>
          </a:xfrm>
          <a:prstGeom prst="rect">
            <a:avLst/>
          </a:prstGeom>
          <a:solidFill>
            <a:srgbClr val="91596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8" name="TextBox 9">
            <a:extLst>
              <a:ext uri="{FF2B5EF4-FFF2-40B4-BE49-F238E27FC236}">
                <a16:creationId xmlns="" xmlns:a16="http://schemas.microsoft.com/office/drawing/2014/main" id="{531EBD5E-E96B-4E1B-CEAC-291A49DBD519}"/>
              </a:ext>
            </a:extLst>
          </p:cNvPr>
          <p:cNvSpPr txBox="1"/>
          <p:nvPr/>
        </p:nvSpPr>
        <p:spPr>
          <a:xfrm>
            <a:off x="765049" y="2455185"/>
            <a:ext cx="3124520" cy="414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600"/>
              </a:lnSpc>
              <a:defRPr sz="2600" spc="76">
                <a:latin typeface="Gilroy ExtraBold"/>
                <a:ea typeface="Gilroy ExtraBold"/>
                <a:cs typeface="Gilroy ExtraBold"/>
                <a:sym typeface="Gilroy ExtraBold"/>
              </a:defRPr>
            </a:pPr>
            <a:r>
              <a:rPr lang="ru-RU" sz="2000" dirty="0">
                <a:solidFill>
                  <a:schemeClr val="bg1"/>
                </a:solidFill>
              </a:rPr>
              <a:t>Нормативная база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">
            <a:extLst>
              <a:ext uri="{FF2B5EF4-FFF2-40B4-BE49-F238E27FC236}">
                <a16:creationId xmlns="" xmlns:a16="http://schemas.microsoft.com/office/drawing/2014/main" id="{C070F675-3ED9-11AD-B7E4-E14E47D8B9B3}"/>
              </a:ext>
            </a:extLst>
          </p:cNvPr>
          <p:cNvSpPr/>
          <p:nvPr/>
        </p:nvSpPr>
        <p:spPr>
          <a:xfrm>
            <a:off x="4384712" y="2400995"/>
            <a:ext cx="3231067" cy="642490"/>
          </a:xfrm>
          <a:prstGeom prst="rect">
            <a:avLst/>
          </a:prstGeom>
          <a:solidFill>
            <a:srgbClr val="91596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0" name="Прямоугольник">
            <a:extLst>
              <a:ext uri="{FF2B5EF4-FFF2-40B4-BE49-F238E27FC236}">
                <a16:creationId xmlns="" xmlns:a16="http://schemas.microsoft.com/office/drawing/2014/main" id="{892F076C-FAE7-BF79-A614-003769D31841}"/>
              </a:ext>
            </a:extLst>
          </p:cNvPr>
          <p:cNvSpPr/>
          <p:nvPr/>
        </p:nvSpPr>
        <p:spPr>
          <a:xfrm>
            <a:off x="8205005" y="2400287"/>
            <a:ext cx="3231067" cy="642490"/>
          </a:xfrm>
          <a:prstGeom prst="rect">
            <a:avLst/>
          </a:prstGeom>
          <a:solidFill>
            <a:srgbClr val="91596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1" name="TextBox 9">
            <a:extLst>
              <a:ext uri="{FF2B5EF4-FFF2-40B4-BE49-F238E27FC236}">
                <a16:creationId xmlns="" xmlns:a16="http://schemas.microsoft.com/office/drawing/2014/main" id="{D09A23F4-25C3-345E-4A4D-F69B16E01AD0}"/>
              </a:ext>
            </a:extLst>
          </p:cNvPr>
          <p:cNvSpPr txBox="1"/>
          <p:nvPr/>
        </p:nvSpPr>
        <p:spPr>
          <a:xfrm>
            <a:off x="4551960" y="2445752"/>
            <a:ext cx="3206393" cy="414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600"/>
              </a:lnSpc>
              <a:defRPr sz="2600" spc="76">
                <a:latin typeface="Gilroy ExtraBold"/>
                <a:ea typeface="Gilroy ExtraBold"/>
                <a:cs typeface="Gilroy ExtraBold"/>
                <a:sym typeface="Gilroy ExtraBold"/>
              </a:defRPr>
            </a:pPr>
            <a:r>
              <a:rPr lang="ru-RU" sz="2000" dirty="0">
                <a:solidFill>
                  <a:schemeClr val="bg1"/>
                </a:solidFill>
              </a:rPr>
              <a:t>Инвестиции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42" name="TextBox 9">
            <a:extLst>
              <a:ext uri="{FF2B5EF4-FFF2-40B4-BE49-F238E27FC236}">
                <a16:creationId xmlns="" xmlns:a16="http://schemas.microsoft.com/office/drawing/2014/main" id="{FA6C0887-3234-8C84-55C9-0369FB205A02}"/>
              </a:ext>
            </a:extLst>
          </p:cNvPr>
          <p:cNvSpPr txBox="1"/>
          <p:nvPr/>
        </p:nvSpPr>
        <p:spPr>
          <a:xfrm>
            <a:off x="8372253" y="2455185"/>
            <a:ext cx="3231067" cy="414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600"/>
              </a:lnSpc>
              <a:defRPr sz="2600" spc="76">
                <a:latin typeface="Gilroy ExtraBold"/>
                <a:ea typeface="Gilroy ExtraBold"/>
                <a:cs typeface="Gilroy ExtraBold"/>
                <a:sym typeface="Gilroy ExtraBold"/>
              </a:defRPr>
            </a:pPr>
            <a:r>
              <a:rPr lang="ru-RU" sz="2000" dirty="0">
                <a:solidFill>
                  <a:schemeClr val="bg1"/>
                </a:solidFill>
              </a:rPr>
              <a:t>Технология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43" name="TextBox 9">
            <a:extLst>
              <a:ext uri="{FF2B5EF4-FFF2-40B4-BE49-F238E27FC236}">
                <a16:creationId xmlns="" xmlns:a16="http://schemas.microsoft.com/office/drawing/2014/main" id="{3CAE58A6-F0F3-F823-0E14-A63197189427}"/>
              </a:ext>
            </a:extLst>
          </p:cNvPr>
          <p:cNvSpPr txBox="1"/>
          <p:nvPr/>
        </p:nvSpPr>
        <p:spPr>
          <a:xfrm>
            <a:off x="759726" y="1299873"/>
            <a:ext cx="3497726" cy="431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600"/>
              </a:lnSpc>
              <a:defRPr sz="2600" spc="76">
                <a:latin typeface="Gilroy ExtraBold"/>
                <a:ea typeface="Gilroy ExtraBold"/>
                <a:cs typeface="Gilroy ExtraBold"/>
                <a:sym typeface="Gilroy ExtraBold"/>
              </a:defRPr>
            </a:pPr>
            <a:r>
              <a:rPr lang="ru-RU" sz="2500" dirty="0"/>
              <a:t>Нет показателей</a:t>
            </a:r>
            <a:endParaRPr sz="2500" dirty="0"/>
          </a:p>
        </p:txBody>
      </p:sp>
      <p:sp>
        <p:nvSpPr>
          <p:cNvPr id="44" name="TextBox 9">
            <a:extLst>
              <a:ext uri="{FF2B5EF4-FFF2-40B4-BE49-F238E27FC236}">
                <a16:creationId xmlns="" xmlns:a16="http://schemas.microsoft.com/office/drawing/2014/main" id="{6ECFEB4B-BC7D-07CB-2F1D-3A40623A87EB}"/>
              </a:ext>
            </a:extLst>
          </p:cNvPr>
          <p:cNvSpPr txBox="1"/>
          <p:nvPr/>
        </p:nvSpPr>
        <p:spPr>
          <a:xfrm>
            <a:off x="4499012" y="1299873"/>
            <a:ext cx="3497726" cy="431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600"/>
              </a:lnSpc>
              <a:defRPr sz="2600" spc="76">
                <a:latin typeface="Gilroy ExtraBold"/>
                <a:ea typeface="Gilroy ExtraBold"/>
                <a:cs typeface="Gilroy ExtraBold"/>
                <a:sym typeface="Gilroy ExtraBold"/>
              </a:defRPr>
            </a:pPr>
            <a:r>
              <a:rPr lang="ru-RU" sz="2500" dirty="0"/>
              <a:t>Нет инвестиций</a:t>
            </a:r>
            <a:endParaRPr sz="2500" dirty="0"/>
          </a:p>
        </p:txBody>
      </p:sp>
      <p:sp>
        <p:nvSpPr>
          <p:cNvPr id="19" name="TextBox 9">
            <a:extLst>
              <a:ext uri="{FF2B5EF4-FFF2-40B4-BE49-F238E27FC236}">
                <a16:creationId xmlns="" xmlns:a16="http://schemas.microsoft.com/office/drawing/2014/main" id="{DC2A4BD3-CAC6-44F1-836F-BE66F2CD3489}"/>
              </a:ext>
            </a:extLst>
          </p:cNvPr>
          <p:cNvSpPr txBox="1"/>
          <p:nvPr/>
        </p:nvSpPr>
        <p:spPr>
          <a:xfrm>
            <a:off x="8357405" y="1299873"/>
            <a:ext cx="3497726" cy="431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600"/>
              </a:lnSpc>
              <a:defRPr sz="2600" spc="76">
                <a:latin typeface="Gilroy ExtraBold"/>
                <a:ea typeface="Gilroy ExtraBold"/>
                <a:cs typeface="Gilroy ExtraBold"/>
                <a:sym typeface="Gilroy ExtraBold"/>
              </a:defRPr>
            </a:pPr>
            <a:r>
              <a:rPr lang="ru-RU" sz="2500" dirty="0"/>
              <a:t>Нет качества</a:t>
            </a:r>
            <a:endParaRPr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578</Words>
  <Application>Microsoft Office PowerPoint</Application>
  <PresentationFormat>Широкоэкранный</PresentationFormat>
  <Paragraphs>164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Arial</vt:lpstr>
      <vt:lpstr>Evolventa</vt:lpstr>
      <vt:lpstr>Gilroy ExtraBold</vt:lpstr>
      <vt:lpstr>Calibri</vt:lpstr>
      <vt:lpstr>Poppins Light</vt:lpstr>
      <vt:lpstr>Evolventa Bold</vt:lpstr>
      <vt:lpstr>Gilroy Light</vt:lpstr>
      <vt:lpstr>Gill Sans</vt:lpstr>
      <vt:lpstr>Arimo</vt:lpstr>
      <vt:lpstr>Times New Roman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Марина Ипполитова</dc:creator>
  <cp:lastModifiedBy>Марина Ипполитова</cp:lastModifiedBy>
  <cp:revision>55</cp:revision>
  <dcterms:modified xsi:type="dcterms:W3CDTF">2022-05-19T08:09:38Z</dcterms:modified>
</cp:coreProperties>
</file>