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3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4.xml" ContentType="application/vnd.openxmlformats-officedocument.presentationml.notesSl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  <p:sldMasterId id="2147483792" r:id="rId2"/>
  </p:sldMasterIdLst>
  <p:notesMasterIdLst>
    <p:notesMasterId r:id="rId33"/>
  </p:notesMasterIdLst>
  <p:sldIdLst>
    <p:sldId id="495" r:id="rId3"/>
    <p:sldId id="581" r:id="rId4"/>
    <p:sldId id="582" r:id="rId5"/>
    <p:sldId id="318" r:id="rId6"/>
    <p:sldId id="658" r:id="rId7"/>
    <p:sldId id="542" r:id="rId8"/>
    <p:sldId id="544" r:id="rId9"/>
    <p:sldId id="664" r:id="rId10"/>
    <p:sldId id="547" r:id="rId11"/>
    <p:sldId id="319" r:id="rId12"/>
    <p:sldId id="466" r:id="rId13"/>
    <p:sldId id="556" r:id="rId14"/>
    <p:sldId id="557" r:id="rId15"/>
    <p:sldId id="488" r:id="rId16"/>
    <p:sldId id="672" r:id="rId17"/>
    <p:sldId id="548" r:id="rId18"/>
    <p:sldId id="301" r:id="rId19"/>
    <p:sldId id="638" r:id="rId20"/>
    <p:sldId id="671" r:id="rId21"/>
    <p:sldId id="511" r:id="rId22"/>
    <p:sldId id="469" r:id="rId23"/>
    <p:sldId id="470" r:id="rId24"/>
    <p:sldId id="471" r:id="rId25"/>
    <p:sldId id="472" r:id="rId26"/>
    <p:sldId id="565" r:id="rId27"/>
    <p:sldId id="567" r:id="rId28"/>
    <p:sldId id="666" r:id="rId29"/>
    <p:sldId id="384" r:id="rId30"/>
    <p:sldId id="639" r:id="rId31"/>
    <p:sldId id="257" r:id="rId3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D08F215-0644-428F-B9EA-ADF37E89D93E}">
          <p14:sldIdLst>
            <p14:sldId id="495"/>
            <p14:sldId id="581"/>
            <p14:sldId id="582"/>
            <p14:sldId id="318"/>
            <p14:sldId id="658"/>
            <p14:sldId id="542"/>
            <p14:sldId id="544"/>
            <p14:sldId id="664"/>
            <p14:sldId id="547"/>
            <p14:sldId id="319"/>
            <p14:sldId id="466"/>
            <p14:sldId id="556"/>
            <p14:sldId id="557"/>
            <p14:sldId id="488"/>
            <p14:sldId id="672"/>
            <p14:sldId id="548"/>
            <p14:sldId id="301"/>
            <p14:sldId id="638"/>
            <p14:sldId id="671"/>
            <p14:sldId id="511"/>
            <p14:sldId id="469"/>
            <p14:sldId id="470"/>
            <p14:sldId id="471"/>
            <p14:sldId id="472"/>
            <p14:sldId id="565"/>
            <p14:sldId id="567"/>
            <p14:sldId id="666"/>
            <p14:sldId id="384"/>
            <p14:sldId id="639"/>
            <p14:sldId id="25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209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1091" autoAdjust="0"/>
  </p:normalViewPr>
  <p:slideViewPr>
    <p:cSldViewPr>
      <p:cViewPr varScale="1">
        <p:scale>
          <a:sx n="79" d="100"/>
          <a:sy n="79" d="100"/>
        </p:scale>
        <p:origin x="773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АИСТ РАМ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Лист1!$A$2:$A$9</c:f>
              <c:strCache>
                <c:ptCount val="8"/>
                <c:pt idx="0">
                  <c:v>УЗИ</c:v>
                </c:pt>
                <c:pt idx="1">
                  <c:v>Осмотр врача</c:v>
                </c:pt>
                <c:pt idx="2">
                  <c:v>Исходы беременностей</c:v>
                </c:pt>
                <c:pt idx="3">
                  <c:v>Направление</c:v>
                </c:pt>
                <c:pt idx="4">
                  <c:v>Лабораторные исследования</c:v>
                </c:pt>
                <c:pt idx="5">
                  <c:v>ОАК</c:v>
                </c:pt>
                <c:pt idx="6">
                  <c:v>ЭМК</c:v>
                </c:pt>
                <c:pt idx="7">
                  <c:v>Пользователи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478352</c:v>
                </c:pt>
                <c:pt idx="1">
                  <c:v>3967595</c:v>
                </c:pt>
                <c:pt idx="2">
                  <c:v>339025</c:v>
                </c:pt>
                <c:pt idx="3">
                  <c:v>855171</c:v>
                </c:pt>
                <c:pt idx="4">
                  <c:v>10030485</c:v>
                </c:pt>
                <c:pt idx="5">
                  <c:v>1273418</c:v>
                </c:pt>
                <c:pt idx="6">
                  <c:v>367382</c:v>
                </c:pt>
                <c:pt idx="7">
                  <c:v>9287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BC8-4F01-AFE6-09037D62CF6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69"/>
        <c:overlap val="-20"/>
        <c:axId val="1405195055"/>
        <c:axId val="1405195471"/>
      </c:barChart>
      <c:catAx>
        <c:axId val="1405195055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405195471"/>
        <c:crosses val="autoZero"/>
        <c:auto val="1"/>
        <c:lblAlgn val="ctr"/>
        <c:lblOffset val="100"/>
        <c:noMultiLvlLbl val="0"/>
      </c:catAx>
      <c:valAx>
        <c:axId val="140519547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40519505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абс</c:v>
                </c:pt>
              </c:strCache>
            </c:strRef>
          </c:tx>
          <c:spPr>
            <a:solidFill>
              <a:srgbClr val="009999"/>
            </a:solidFill>
            <a:ln>
              <a:noFill/>
            </a:ln>
            <a:effectLst/>
          </c:spPr>
          <c:invertIfNegative val="0"/>
          <c:cat>
            <c:numRef>
              <c:f>Лист1!$A$2:$A$4</c:f>
              <c:numCache>
                <c:formatCode>General</c:formatCode>
                <c:ptCount val="3"/>
                <c:pt idx="0">
                  <c:v>2013</c:v>
                </c:pt>
                <c:pt idx="1">
                  <c:v>2016</c:v>
                </c:pt>
                <c:pt idx="2">
                  <c:v>2018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10</c:v>
                </c:pt>
                <c:pt idx="1">
                  <c:v>6</c:v>
                </c:pt>
                <c:pt idx="2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485-43A6-A0C9-B661F647F0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47"/>
        <c:overlap val="-27"/>
        <c:axId val="-391795616"/>
        <c:axId val="-391788000"/>
      </c:barChart>
      <c:lineChart>
        <c:grouping val="standard"/>
        <c:varyColors val="0"/>
        <c:ser>
          <c:idx val="1"/>
          <c:order val="1"/>
          <c:tx>
            <c:strRef>
              <c:f>Лист1!$C$1</c:f>
              <c:strCache>
                <c:ptCount val="1"/>
                <c:pt idx="0">
                  <c:v>на 100 000</c:v>
                </c:pt>
              </c:strCache>
            </c:strRef>
          </c:tx>
          <c:spPr>
            <a:ln w="2222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1.1950054043413699E-3"/>
                  <c:y val="-5.25248640091981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485-43A6-A0C9-B661F647F070}"/>
                </c:ext>
              </c:extLst>
            </c:dLbl>
            <c:dLbl>
              <c:idx val="2"/>
              <c:layout>
                <c:manualLayout>
                  <c:x val="-5.9750270217068932E-3"/>
                  <c:y val="-7.44102240130305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485-43A6-A0C9-B661F647F070}"/>
                </c:ext>
              </c:extLst>
            </c:dLbl>
            <c:dLbl>
              <c:idx val="3"/>
              <c:layout>
                <c:manualLayout>
                  <c:x val="-4.7800216173654797E-3"/>
                  <c:y val="-7.44102240130306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485-43A6-A0C9-B661F647F070}"/>
                </c:ext>
              </c:extLst>
            </c:dLbl>
            <c:dLbl>
              <c:idx val="4"/>
              <c:layout>
                <c:manualLayout>
                  <c:x val="-8.7632717311072088E-17"/>
                  <c:y val="-6.12790080107311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485-43A6-A0C9-B661F647F070}"/>
                </c:ext>
              </c:extLst>
            </c:dLbl>
            <c:dLbl>
              <c:idx val="5"/>
              <c:layout>
                <c:manualLayout>
                  <c:x val="-3.5850162130241976E-3"/>
                  <c:y val="-8.31643680145635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485-43A6-A0C9-B661F647F070}"/>
                </c:ext>
              </c:extLst>
            </c:dLbl>
            <c:dLbl>
              <c:idx val="6"/>
              <c:layout>
                <c:manualLayout>
                  <c:x val="-4.7800216173654797E-3"/>
                  <c:y val="-7.87872960137970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485-43A6-A0C9-B661F647F070}"/>
                </c:ext>
              </c:extLst>
            </c:dLbl>
            <c:dLbl>
              <c:idx val="7"/>
              <c:layout>
                <c:manualLayout>
                  <c:x val="-1.19500540434137E-2"/>
                  <c:y val="-8.31643680145635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485-43A6-A0C9-B661F647F070}"/>
                </c:ext>
              </c:extLst>
            </c:dLbl>
            <c:dLbl>
              <c:idx val="8"/>
              <c:layout>
                <c:manualLayout>
                  <c:x val="-1.434006485209644E-2"/>
                  <c:y val="-8.31643680145635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485-43A6-A0C9-B661F647F07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2013</c:v>
                </c:pt>
                <c:pt idx="1">
                  <c:v>2016</c:v>
                </c:pt>
                <c:pt idx="2">
                  <c:v>2018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14.4</c:v>
                </c:pt>
                <c:pt idx="1">
                  <c:v>9.8000000000000007</c:v>
                </c:pt>
                <c:pt idx="2">
                  <c:v>7.8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B485-43A6-A0C9-B661F647F0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391795616"/>
        <c:axId val="-391788000"/>
      </c:lineChart>
      <c:catAx>
        <c:axId val="-39179561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-391788000"/>
        <c:crosses val="autoZero"/>
        <c:auto val="1"/>
        <c:lblAlgn val="ctr"/>
        <c:lblOffset val="100"/>
        <c:noMultiLvlLbl val="0"/>
      </c:catAx>
      <c:valAx>
        <c:axId val="-3917880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-391795616"/>
        <c:crosses val="autoZero"/>
        <c:crossBetween val="between"/>
      </c:valAx>
      <c:spPr>
        <a:pattFill prst="ltDnDiag">
          <a:fgClr>
            <a:srgbClr val="000000">
              <a:alpha val="0"/>
            </a:srgbClr>
          </a:fgClr>
          <a:bgClr>
            <a:srgbClr val="FFFFFF"/>
          </a:bgClr>
        </a:pattFill>
        <a:ln w="25400"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>
      <a:softEdge rad="63500"/>
    </a:effectLst>
  </c:spPr>
  <c:txPr>
    <a:bodyPr/>
    <a:lstStyle/>
    <a:p>
      <a:pPr>
        <a:defRPr sz="18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РНС</c:v>
                </c:pt>
              </c:strCache>
            </c:strRef>
          </c:tx>
          <c:spPr>
            <a:solidFill>
              <a:srgbClr val="009999"/>
            </a:solidFill>
            <a:ln>
              <a:noFill/>
            </a:ln>
            <a:effectLst/>
          </c:spPr>
          <c:invertIfNegative val="0"/>
          <c:cat>
            <c:numRef>
              <c:f>Лист1!$A$2:$A$4</c:f>
              <c:numCache>
                <c:formatCode>General</c:formatCode>
                <c:ptCount val="3"/>
                <c:pt idx="0">
                  <c:v>2013</c:v>
                </c:pt>
                <c:pt idx="1">
                  <c:v>2016</c:v>
                </c:pt>
                <c:pt idx="2">
                  <c:v>2018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2.1</c:v>
                </c:pt>
                <c:pt idx="1">
                  <c:v>1.9</c:v>
                </c:pt>
                <c:pt idx="2">
                  <c:v>1.7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5F2-4B79-AADB-46B1842081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47"/>
        <c:axId val="-275471904"/>
        <c:axId val="-275467008"/>
      </c:barChart>
      <c:lineChart>
        <c:grouping val="standard"/>
        <c:varyColors val="0"/>
        <c:ser>
          <c:idx val="1"/>
          <c:order val="1"/>
          <c:tx>
            <c:strRef>
              <c:f>Лист1!$C$1</c:f>
              <c:strCache>
                <c:ptCount val="1"/>
                <c:pt idx="0">
                  <c:v>МС</c:v>
                </c:pt>
              </c:strCache>
            </c:strRef>
          </c:tx>
          <c:spPr>
            <a:ln w="2222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5.5481483164209471E-2"/>
                  <c:y val="-3.42449500832664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5F2-4B79-AADB-46B184208122}"/>
                </c:ext>
              </c:extLst>
            </c:dLbl>
            <c:dLbl>
              <c:idx val="1"/>
              <c:layout>
                <c:manualLayout>
                  <c:x val="-4.1881384375132877E-2"/>
                  <c:y val="-5.9373732667201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5F2-4B79-AADB-46B184208122}"/>
                </c:ext>
              </c:extLst>
            </c:dLbl>
            <c:dLbl>
              <c:idx val="2"/>
              <c:layout>
                <c:manualLayout>
                  <c:x val="-5.9750270217068932E-3"/>
                  <c:y val="-7.44102240130305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5F2-4B79-AADB-46B184208122}"/>
                </c:ext>
              </c:extLst>
            </c:dLbl>
            <c:dLbl>
              <c:idx val="3"/>
              <c:layout>
                <c:manualLayout>
                  <c:x val="-4.7800216173654797E-3"/>
                  <c:y val="-7.44102240130306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5F2-4B79-AADB-46B184208122}"/>
                </c:ext>
              </c:extLst>
            </c:dLbl>
            <c:dLbl>
              <c:idx val="4"/>
              <c:layout>
                <c:manualLayout>
                  <c:x val="-8.7632717311072088E-17"/>
                  <c:y val="-6.12790080107311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5F2-4B79-AADB-46B184208122}"/>
                </c:ext>
              </c:extLst>
            </c:dLbl>
            <c:dLbl>
              <c:idx val="5"/>
              <c:layout>
                <c:manualLayout>
                  <c:x val="-3.5850162130241976E-3"/>
                  <c:y val="-8.31643680145635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5F2-4B79-AADB-46B184208122}"/>
                </c:ext>
              </c:extLst>
            </c:dLbl>
            <c:dLbl>
              <c:idx val="6"/>
              <c:layout>
                <c:manualLayout>
                  <c:x val="-4.7800216173654797E-3"/>
                  <c:y val="-7.87872960137970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5F2-4B79-AADB-46B184208122}"/>
                </c:ext>
              </c:extLst>
            </c:dLbl>
            <c:dLbl>
              <c:idx val="7"/>
              <c:layout>
                <c:manualLayout>
                  <c:x val="-1.19500540434137E-2"/>
                  <c:y val="-8.31643680145635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5F2-4B79-AADB-46B18420812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2013</c:v>
                </c:pt>
                <c:pt idx="1">
                  <c:v>2016</c:v>
                </c:pt>
                <c:pt idx="2">
                  <c:v>2018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6.9</c:v>
                </c:pt>
                <c:pt idx="1">
                  <c:v>5.7</c:v>
                </c:pt>
                <c:pt idx="2">
                  <c:v>4.5999999999999996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55F2-4B79-AADB-46B1842081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75471904"/>
        <c:axId val="-275467008"/>
      </c:lineChart>
      <c:catAx>
        <c:axId val="-27547190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-275467008"/>
        <c:crosses val="autoZero"/>
        <c:auto val="1"/>
        <c:lblAlgn val="ctr"/>
        <c:lblOffset val="100"/>
        <c:noMultiLvlLbl val="0"/>
      </c:catAx>
      <c:valAx>
        <c:axId val="-275467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-275471904"/>
        <c:crosses val="autoZero"/>
        <c:crossBetween val="between"/>
      </c:valAx>
      <c:spPr>
        <a:pattFill prst="ltDnDiag">
          <a:fgClr>
            <a:srgbClr val="000000">
              <a:alpha val="0"/>
            </a:srgbClr>
          </a:fgClr>
          <a:bgClr>
            <a:srgbClr val="FFFFFF"/>
          </a:bgClr>
        </a:pattFill>
        <a:ln w="25400"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>
      <a:softEdge rad="63500"/>
    </a:effectLst>
  </c:spPr>
  <c:txPr>
    <a:bodyPr/>
    <a:lstStyle/>
    <a:p>
      <a:pPr>
        <a:defRPr sz="18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 100 000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1" i="0" u="none" strike="noStrike" kern="1200" baseline="0">
                    <a:solidFill>
                      <a:schemeClr val="lt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2015</c:v>
                </c:pt>
                <c:pt idx="1">
                  <c:v>2018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17</c:v>
                </c:pt>
                <c:pt idx="1">
                  <c:v>9.1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485-43A6-A0C9-B661F647F070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-275468640"/>
        <c:axId val="-275471360"/>
      </c:barChart>
      <c:catAx>
        <c:axId val="-275468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275471360"/>
        <c:crosses val="autoZero"/>
        <c:auto val="1"/>
        <c:lblAlgn val="ctr"/>
        <c:lblOffset val="100"/>
        <c:noMultiLvlLbl val="0"/>
      </c:catAx>
      <c:valAx>
        <c:axId val="-275471360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-2754686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РНС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4.161086956419986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7F7-4574-B3FB-76073C45F27E}"/>
                </c:ext>
              </c:extLst>
            </c:dLbl>
            <c:dLbl>
              <c:idx val="1"/>
              <c:layout>
                <c:manualLayout>
                  <c:x val="4.5188854720500703E-3"/>
                  <c:y val="1.783322981322851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7F7-4574-B3FB-76073C45F27E}"/>
                </c:ext>
              </c:extLst>
            </c:dLbl>
            <c:dLbl>
              <c:idx val="2"/>
              <c:layout>
                <c:manualLayout>
                  <c:x val="4.5188854720500703E-3"/>
                  <c:y val="2.377763975097135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7F7-4574-B3FB-76073C45F27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2014</c:v>
                </c:pt>
                <c:pt idx="1">
                  <c:v>2015</c:v>
                </c:pt>
                <c:pt idx="2">
                  <c:v>2018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3.86</c:v>
                </c:pt>
                <c:pt idx="1">
                  <c:v>2.75</c:v>
                </c:pt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5F2-4B79-AADB-46B1842081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9"/>
        <c:axId val="-275467552"/>
        <c:axId val="-275468096"/>
      </c:barChart>
      <c:lineChart>
        <c:grouping val="standard"/>
        <c:varyColors val="0"/>
        <c:ser>
          <c:idx val="1"/>
          <c:order val="1"/>
          <c:tx>
            <c:strRef>
              <c:f>Лист1!$C$1</c:f>
              <c:strCache>
                <c:ptCount val="1"/>
                <c:pt idx="0">
                  <c:v>МС</c:v>
                </c:pt>
              </c:strCache>
            </c:strRef>
          </c:tx>
          <c:spPr>
            <a:ln w="381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5.5481483164209471E-2"/>
                  <c:y val="-3.42449500832664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5F2-4B79-AADB-46B184208122}"/>
                </c:ext>
              </c:extLst>
            </c:dLbl>
            <c:dLbl>
              <c:idx val="1"/>
              <c:layout>
                <c:manualLayout>
                  <c:x val="-4.1881384375132877E-2"/>
                  <c:y val="-5.9373732667201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5F2-4B79-AADB-46B184208122}"/>
                </c:ext>
              </c:extLst>
            </c:dLbl>
            <c:dLbl>
              <c:idx val="2"/>
              <c:layout>
                <c:manualLayout>
                  <c:x val="-5.9750270217068932E-3"/>
                  <c:y val="-7.44102240130305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5F2-4B79-AADB-46B184208122}"/>
                </c:ext>
              </c:extLst>
            </c:dLbl>
            <c:dLbl>
              <c:idx val="3"/>
              <c:layout>
                <c:manualLayout>
                  <c:x val="-4.7800216173654797E-3"/>
                  <c:y val="-7.44102240130306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5F2-4B79-AADB-46B184208122}"/>
                </c:ext>
              </c:extLst>
            </c:dLbl>
            <c:dLbl>
              <c:idx val="4"/>
              <c:layout>
                <c:manualLayout>
                  <c:x val="-8.7632717311072088E-17"/>
                  <c:y val="-6.12790080107311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5F2-4B79-AADB-46B184208122}"/>
                </c:ext>
              </c:extLst>
            </c:dLbl>
            <c:dLbl>
              <c:idx val="5"/>
              <c:layout>
                <c:manualLayout>
                  <c:x val="-3.5850162130241976E-3"/>
                  <c:y val="-8.31643680145635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5F2-4B79-AADB-46B184208122}"/>
                </c:ext>
              </c:extLst>
            </c:dLbl>
            <c:dLbl>
              <c:idx val="6"/>
              <c:layout>
                <c:manualLayout>
                  <c:x val="-4.7800216173654797E-3"/>
                  <c:y val="-7.87872960137970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5F2-4B79-AADB-46B184208122}"/>
                </c:ext>
              </c:extLst>
            </c:dLbl>
            <c:dLbl>
              <c:idx val="7"/>
              <c:layout>
                <c:manualLayout>
                  <c:x val="-1.19500540434137E-2"/>
                  <c:y val="-8.31643680145635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5F2-4B79-AADB-46B18420812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2014</c:v>
                </c:pt>
                <c:pt idx="1">
                  <c:v>2015</c:v>
                </c:pt>
                <c:pt idx="2">
                  <c:v>2018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9.6999999999999993</c:v>
                </c:pt>
                <c:pt idx="1">
                  <c:v>6.8</c:v>
                </c:pt>
                <c:pt idx="2">
                  <c:v>5.4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55F2-4B79-AADB-46B1842081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75467552"/>
        <c:axId val="-275468096"/>
      </c:lineChart>
      <c:catAx>
        <c:axId val="-2754675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-275468096"/>
        <c:crosses val="autoZero"/>
        <c:auto val="1"/>
        <c:lblAlgn val="ctr"/>
        <c:lblOffset val="100"/>
        <c:noMultiLvlLbl val="0"/>
      </c:catAx>
      <c:valAx>
        <c:axId val="-2754680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-2754675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2110987320282241E-2"/>
          <c:y val="0.1770179277699454"/>
          <c:w val="0.91028528788287699"/>
          <c:h val="0.6583344214174623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2013 год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>
              <a:innerShdw blurRad="114300">
                <a:schemeClr val="accent1"/>
              </a:innerShdw>
            </a:effectLst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6,4</a:t>
                    </a:r>
                    <a:r>
                      <a:rPr lang="en-US" sz="3600" b="0" i="0" u="none" strike="noStrike" baseline="0">
                        <a:effectLst/>
                      </a:rPr>
                      <a:t>‰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4341-432E-A069-0ECBEC47B590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Показатель МС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6.4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8AA-4CA9-80C7-9D98EBD9A603}"/>
            </c:ext>
          </c:extLst>
        </c:ser>
        <c:ser>
          <c:idx val="1"/>
          <c:order val="1"/>
          <c:tx>
            <c:strRef>
              <c:f>Лист1!$B$1</c:f>
              <c:strCache>
                <c:ptCount val="1"/>
                <c:pt idx="0">
                  <c:v>2018 год</c:v>
                </c:pt>
              </c:strCache>
            </c:strRef>
          </c:tx>
          <c:spPr>
            <a:solidFill>
              <a:schemeClr val="bg1"/>
            </a:solidFill>
            <a:ln>
              <a:noFill/>
            </a:ln>
            <a:effectLst>
              <a:innerShdw blurRad="114300">
                <a:schemeClr val="accent2"/>
              </a:innerShdw>
            </a:effectLst>
          </c:spPr>
          <c:invertIfNegative val="0"/>
          <c:dLbls>
            <c:dLbl>
              <c:idx val="0"/>
              <c:layout>
                <c:manualLayout>
                  <c:x val="-4.6445538765811601E-3"/>
                  <c:y val="-1.4061646257191527E-5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4000" b="1" i="0" u="none" strike="noStrike" kern="1200" baseline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dirty="0"/>
                      <a:t>2,1</a:t>
                    </a:r>
                    <a:r>
                      <a:rPr lang="en-US" sz="4000" b="1" i="0" u="none" strike="noStrike" baseline="0" dirty="0">
                        <a:effectLst/>
                      </a:rPr>
                      <a:t>‰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4341-432E-A069-0ECBEC47B59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4000" b="0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Показатель МС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2.1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8AA-4CA9-80C7-9D98EBD9A603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40"/>
        <c:axId val="126375424"/>
        <c:axId val="126376960"/>
      </c:barChart>
      <c:catAx>
        <c:axId val="12637542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26376960"/>
        <c:crosses val="autoZero"/>
        <c:auto val="1"/>
        <c:lblAlgn val="ctr"/>
        <c:lblOffset val="100"/>
        <c:noMultiLvlLbl val="0"/>
      </c:catAx>
      <c:valAx>
        <c:axId val="12637696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263754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25389837764879764"/>
          <c:y val="5.6692986497248382E-2"/>
          <c:w val="0.47981764579388714"/>
          <c:h val="0.1040171221747251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36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3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dirty="0"/>
              <a:t>ПР, %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36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ПР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9.43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F26-40B5-B4D0-DA8633DF4A2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ПР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8.66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F26-40B5-B4D0-DA8633DF4A2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102804623"/>
        <c:axId val="2102801711"/>
      </c:barChart>
      <c:catAx>
        <c:axId val="21028046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102801711"/>
        <c:crosses val="autoZero"/>
        <c:auto val="1"/>
        <c:lblAlgn val="ctr"/>
        <c:lblOffset val="100"/>
        <c:noMultiLvlLbl val="0"/>
      </c:catAx>
      <c:valAx>
        <c:axId val="210280171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10280462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8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dirty="0"/>
              <a:t>ПР, </a:t>
            </a:r>
            <a:r>
              <a:rPr lang="ru-RU" dirty="0" err="1"/>
              <a:t>абс</a:t>
            </a:r>
            <a:endParaRPr lang="ru-RU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Роды</c:v>
                </c:pt>
                <c:pt idx="1">
                  <c:v>Живорожденных</c:v>
                </c:pt>
                <c:pt idx="2">
                  <c:v>ПР, абс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38306</c:v>
                </c:pt>
                <c:pt idx="1">
                  <c:v>39283</c:v>
                </c:pt>
                <c:pt idx="2">
                  <c:v>3613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906-4C7E-B8A5-F8ED1D5DC48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2.2301265869018871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906-4C7E-B8A5-F8ED1D5DC48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Роды</c:v>
                </c:pt>
                <c:pt idx="1">
                  <c:v>Живорожденных</c:v>
                </c:pt>
                <c:pt idx="2">
                  <c:v>ПР, абс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42498</c:v>
                </c:pt>
                <c:pt idx="1">
                  <c:v>42944</c:v>
                </c:pt>
                <c:pt idx="2">
                  <c:v>3679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906-4C7E-B8A5-F8ED1D5DC48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969279567"/>
        <c:axId val="1969279983"/>
      </c:barChart>
      <c:catAx>
        <c:axId val="19692795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969279983"/>
        <c:crosses val="autoZero"/>
        <c:auto val="1"/>
        <c:lblAlgn val="ctr"/>
        <c:lblOffset val="100"/>
        <c:noMultiLvlLbl val="0"/>
      </c:catAx>
      <c:valAx>
        <c:axId val="19692799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9692795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dirty="0"/>
              <a:t>ПР по срокам гестации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7.2828986220472444E-2"/>
          <c:y val="0.12841437531511424"/>
          <c:w val="0.91050434711286088"/>
          <c:h val="0.725838209490255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22-23,6</c:v>
                </c:pt>
                <c:pt idx="1">
                  <c:v>24-25,6</c:v>
                </c:pt>
                <c:pt idx="2">
                  <c:v>26-27,6</c:v>
                </c:pt>
                <c:pt idx="3">
                  <c:v>28-31,6</c:v>
                </c:pt>
                <c:pt idx="4">
                  <c:v>32-33,6</c:v>
                </c:pt>
                <c:pt idx="5">
                  <c:v>34-36,6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37</c:v>
                </c:pt>
                <c:pt idx="1">
                  <c:v>72</c:v>
                </c:pt>
                <c:pt idx="2">
                  <c:v>107</c:v>
                </c:pt>
                <c:pt idx="3">
                  <c:v>347</c:v>
                </c:pt>
                <c:pt idx="4">
                  <c:v>417</c:v>
                </c:pt>
                <c:pt idx="5">
                  <c:v>1722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C7D-476E-ADDC-18E3D95A777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6.2500000000000003E-3"/>
                  <c:y val="-2.068965292537182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0C7D-476E-ADDC-18E3D95A777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22-23,6</c:v>
                </c:pt>
                <c:pt idx="1">
                  <c:v>24-25,6</c:v>
                </c:pt>
                <c:pt idx="2">
                  <c:v>26-27,6</c:v>
                </c:pt>
                <c:pt idx="3">
                  <c:v>28-31,6</c:v>
                </c:pt>
                <c:pt idx="4">
                  <c:v>32-33,6</c:v>
                </c:pt>
                <c:pt idx="5">
                  <c:v>34-36,6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49</c:v>
                </c:pt>
                <c:pt idx="1">
                  <c:v>100</c:v>
                </c:pt>
                <c:pt idx="2">
                  <c:v>112</c:v>
                </c:pt>
                <c:pt idx="3">
                  <c:v>463</c:v>
                </c:pt>
                <c:pt idx="4">
                  <c:v>545</c:v>
                </c:pt>
                <c:pt idx="5">
                  <c:v>2328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C7D-476E-ADDC-18E3D95A7777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1.6666666666666666E-2"/>
                  <c:y val="-1.241379175522218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C7D-476E-ADDC-18E3D95A7777}"/>
                </c:ext>
              </c:extLst>
            </c:dLbl>
            <c:dLbl>
              <c:idx val="3"/>
              <c:layout>
                <c:manualLayout>
                  <c:x val="2.0833333333333332E-2"/>
                  <c:y val="-4.137930585074136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C7D-476E-ADDC-18E3D95A7777}"/>
                </c:ext>
              </c:extLst>
            </c:dLbl>
            <c:dLbl>
              <c:idx val="4"/>
              <c:layout>
                <c:manualLayout>
                  <c:x val="1.7708333333333333E-2"/>
                  <c:y val="-1.862068763283327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C7D-476E-ADDC-18E3D95A7777}"/>
                </c:ext>
              </c:extLst>
            </c:dLbl>
            <c:dLbl>
              <c:idx val="5"/>
              <c:layout>
                <c:manualLayout>
                  <c:x val="1.0416666666666513E-2"/>
                  <c:y val="-2.068965292537028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C7D-476E-ADDC-18E3D95A777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22-23,6</c:v>
                </c:pt>
                <c:pt idx="1">
                  <c:v>24-25,6</c:v>
                </c:pt>
                <c:pt idx="2">
                  <c:v>26-27,6</c:v>
                </c:pt>
                <c:pt idx="3">
                  <c:v>28-31,6</c:v>
                </c:pt>
                <c:pt idx="4">
                  <c:v>32-33,6</c:v>
                </c:pt>
                <c:pt idx="5">
                  <c:v>34-36,6</c:v>
                </c:pt>
              </c:strCache>
            </c:strRef>
          </c:cat>
          <c:val>
            <c:numRef>
              <c:f>Лист1!$D$2:$D$7</c:f>
              <c:numCache>
                <c:formatCode>General</c:formatCode>
                <c:ptCount val="6"/>
                <c:pt idx="0">
                  <c:v>27</c:v>
                </c:pt>
                <c:pt idx="1">
                  <c:v>86</c:v>
                </c:pt>
                <c:pt idx="2">
                  <c:v>133</c:v>
                </c:pt>
                <c:pt idx="3">
                  <c:v>472</c:v>
                </c:pt>
                <c:pt idx="4">
                  <c:v>533</c:v>
                </c:pt>
                <c:pt idx="5">
                  <c:v>2428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C7D-476E-ADDC-18E3D95A777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563455615"/>
        <c:axId val="1563457279"/>
      </c:barChart>
      <c:catAx>
        <c:axId val="15634556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563457279"/>
        <c:crosses val="autoZero"/>
        <c:auto val="1"/>
        <c:lblAlgn val="ctr"/>
        <c:lblOffset val="100"/>
        <c:noMultiLvlLbl val="0"/>
      </c:catAx>
      <c:valAx>
        <c:axId val="15634572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56345561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3226238517060369"/>
          <c:y val="0.1350181793516694"/>
          <c:w val="0.31464181430446192"/>
          <c:h val="6.795348498104403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2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8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1600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8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1600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2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0.45055</cdr:x>
      <cdr:y>0.57979</cdr:y>
    </cdr:from>
    <cdr:to>
      <cdr:x>0.54945</cdr:x>
      <cdr:y>0.65598</cdr:y>
    </cdr:to>
    <cdr:sp macro="" textlink="">
      <cdr:nvSpPr>
        <cdr:cNvPr id="5" name="Прямоугольник 4"/>
        <cdr:cNvSpPr/>
      </cdr:nvSpPr>
      <cdr:spPr>
        <a:xfrm xmlns:a="http://schemas.openxmlformats.org/drawingml/2006/main">
          <a:off x="5493110" y="3976181"/>
          <a:ext cx="1205779" cy="52251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+15,8%</a:t>
          </a:r>
          <a:endParaRPr lang="ru-RU" sz="2400" dirty="0">
            <a:solidFill>
              <a:srgbClr val="FF0000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2F9770-B18C-42E5-96E4-E951DE73EAB1}" type="datetimeFigureOut">
              <a:rPr lang="ru-RU" smtClean="0"/>
              <a:pPr/>
              <a:t>20.05.2022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B14E6B-8044-40B8-98C5-D10EF719F97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67777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/>
              <a:t>Анализ материнской смертности от управляемых причин на территории Свердловской области в 2010-2016 гг. определил три основные проблемы: отсутствие преемственности</a:t>
            </a:r>
            <a:r>
              <a:rPr lang="ru-RU" baseline="0"/>
              <a:t> между амбулаторными и стационарными звеньями оказания акушерско-гинекологической помощи; несвоевременность или отсутствие госпитализации; несоблюдение стандартов оказания медицинской помощи. Проблемы определили основные направления работы службы.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D1A94D-8371-47AC-9E16-34294A59B902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0474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93DA9-0C09-49DC-A1C1-3F4F1E6B3C62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2689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93DA9-0C09-49DC-A1C1-3F4F1E6B3C62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72295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9310754-4AE1-4E16-8DA2-4D8FD8D4C06B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4006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20.05.2022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20.05.2022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20.05.2022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40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accent2">
                    <a:lumMod val="50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7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accent2">
                    <a:lumMod val="50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6933602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20.05.2022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757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20.05.2022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847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20.05.2022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70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20.05.2022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64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20.05.2022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32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20.05.2022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615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20.05.2022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01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20.05.2022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20.05.2022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12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20.05.2022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15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20.05.2022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35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20.05.2022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24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A7AFD6-E00D-4612-9D24-4B8E74778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4853329-493D-4D81-87AC-462EF4F9D2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4640654-061E-4ED2-825B-EF036E4AE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FA7D3-AAA4-48DB-B393-E3661B2A3CDA}" type="datetimeFigureOut">
              <a:rPr lang="ru-RU" smtClean="0"/>
              <a:t>20.05.2022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08E2CDB-277A-4F58-982C-9C5A2A9C3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9D7E44-214A-4150-B89B-501ABAAD4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454E9-509D-44A7-ABD6-8C3918F79C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6119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20.05.2022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20.05.2022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20.05.2022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20.05.2022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20.05.2022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20.05.2022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20.05.2022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5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20.05.2022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805" r:id="rId12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5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20.05.2022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839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6" r:id="rId12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jpeg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chart" Target="../charts/char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chart" Target="../charts/char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hyperlink" Target="https://smarteka.com/practices/avtomatizirovannaa-informacionnaa-sistema-regional-nyj-akuserskij-monitoring" TargetMode="External"/><Relationship Id="rId7" Type="http://schemas.openxmlformats.org/officeDocument/2006/relationships/image" Target="../media/image55.png"/><Relationship Id="rId2" Type="http://schemas.openxmlformats.org/officeDocument/2006/relationships/hyperlink" Target="https://smarteka.com/practices/avtomatizirovannaa-informacionnaa-sistema-regional-nyj-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smarteka.com/practices/licnyj-kabinet-aist-smart-s-mobil-nymi-uvedomleniami" TargetMode="Externa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8.jpeg"/><Relationship Id="rId7" Type="http://schemas.openxmlformats.org/officeDocument/2006/relationships/image" Target="../media/image61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jpeg"/><Relationship Id="rId5" Type="http://schemas.openxmlformats.org/officeDocument/2006/relationships/image" Target="../media/image59.png"/><Relationship Id="rId4" Type="http://schemas.openxmlformats.org/officeDocument/2006/relationships/hyperlink" Target="mailto:79221588789@ya.ru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5" y="-5948"/>
            <a:ext cx="12192000" cy="6850063"/>
          </a:xfrm>
          <a:prstGeom prst="rect">
            <a:avLst/>
          </a:prstGeom>
          <a:ln>
            <a:noFill/>
          </a:ln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558239" y="202681"/>
            <a:ext cx="9176183" cy="2485355"/>
          </a:xfrm>
        </p:spPr>
        <p:txBody>
          <a:bodyPr>
            <a:noAutofit/>
          </a:bodyPr>
          <a:lstStyle/>
          <a:p>
            <a:pPr marL="182880" indent="0" algn="ctr">
              <a:buNone/>
            </a:pPr>
            <a:r>
              <a:rPr lang="ru-RU" sz="2400" i="1" u="sng" spc="3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Автоматизированная Информационная Система</a:t>
            </a:r>
            <a:br>
              <a:rPr lang="ru-RU" sz="2400" i="1" u="sng" spc="3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i="1" u="sng" spc="3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«Региональный Акушерский Мониторинг»</a:t>
            </a:r>
            <a:br>
              <a:rPr lang="ru-RU" sz="2400" i="1" spc="3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br>
              <a:rPr lang="ru-RU" sz="2400" i="1" spc="3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b="0" i="1" spc="3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инновационный инструмент управления кластером родовспоможения</a:t>
            </a:r>
            <a:endParaRPr lang="ru-RU" sz="2000" b="0" i="1" spc="300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Заголовок 3"/>
          <p:cNvSpPr txBox="1">
            <a:spLocks/>
          </p:cNvSpPr>
          <p:nvPr/>
        </p:nvSpPr>
        <p:spPr>
          <a:xfrm>
            <a:off x="45328" y="2950493"/>
            <a:ext cx="10426818" cy="223041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Анкудинов Николай Олегович</a:t>
            </a:r>
          </a:p>
          <a:p>
            <a:pPr algn="l"/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l"/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Заведующий приемным отделением </a:t>
            </a:r>
          </a:p>
          <a:p>
            <a:pPr algn="l"/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Областного перинатального центра ГБУЗ СО «ЕКПЦ»</a:t>
            </a:r>
          </a:p>
          <a:p>
            <a:pPr algn="l"/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Руководитель акушерского дистанционного консультативного центра</a:t>
            </a:r>
          </a:p>
          <a:p>
            <a:pPr algn="l"/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Член Междисциплинарной ассоциации специалистов репродуктивной медицины</a:t>
            </a:r>
          </a:p>
          <a:p>
            <a:pPr algn="l"/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Член Ассоциации менеджеров медицинских организаций</a:t>
            </a:r>
          </a:p>
          <a:p>
            <a:pPr algn="l"/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Медицинский директор ООО «Инкордмед»</a:t>
            </a:r>
          </a:p>
        </p:txBody>
      </p:sp>
      <p:sp>
        <p:nvSpPr>
          <p:cNvPr id="2" name="AutoShape 2" descr="https://af12.mail.ru/cgi-bin/readmsg?id=14436936960000000398;0;0;2&amp;mode=attachment&amp;email=slim-06@inbox.ru&amp;bs=16653&amp;bl=81068&amp;ct=image%2fpng&amp;cn=image002.png&amp;cte=binary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" name="AutoShape 5" descr="https://af12.mail.ru/cgi-bin/readmsg?id=14436936960000000398;0;0;2&amp;mode=attachment&amp;email=slim-06@inbox.ru&amp;bs=16653&amp;bl=81068&amp;ct=image%2fpng&amp;cn=image002.png&amp;cte=binary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5" name="AutoShape 7" descr="https://af12.mail.ru/cgi-bin/readmsg?id=14436936960000000398;0;0;2&amp;mode=attachment&amp;email=slim-06@inbox.ru&amp;bs=16653&amp;bl=81068&amp;ct=image%2fpng&amp;cn=image002.png&amp;cte=binary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8" name="AutoShape 2" descr="https://apf.mail.ru/cgi-bin/readmsg?id=14918082600000000030;0;3&amp;af_preview=1&amp;exif=1"/>
          <p:cNvSpPr>
            <a:spLocks noChangeAspect="1" noChangeArrowheads="1"/>
          </p:cNvSpPr>
          <p:nvPr/>
        </p:nvSpPr>
        <p:spPr bwMode="auto">
          <a:xfrm>
            <a:off x="2136775" y="3127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4" descr="https://apf.mail.ru/cgi-bin/readmsg?id=14918082600000000030;0;3&amp;af_preview=1&amp;exif=1"/>
          <p:cNvSpPr>
            <a:spLocks noChangeAspect="1" noChangeArrowheads="1"/>
          </p:cNvSpPr>
          <p:nvPr/>
        </p:nvSpPr>
        <p:spPr bwMode="auto">
          <a:xfrm>
            <a:off x="2289175" y="4651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Picture 4" descr="https://praesens.ru/thumb/880x109xcut/upload/iblock/45e/45ea737bdedd0745a9404fc9edc5489b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71"/>
          <a:stretch/>
        </p:blipFill>
        <p:spPr bwMode="auto">
          <a:xfrm>
            <a:off x="8519381" y="5779966"/>
            <a:ext cx="3566318" cy="9897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A55BF2F-7B98-FA4C-0F84-426E5155F4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067" y="5717959"/>
            <a:ext cx="3907459" cy="10518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43971A69-DCA0-D832-D51B-5D49D1BC3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816" y="5717959"/>
            <a:ext cx="3634412" cy="11261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34678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07368" y="34838"/>
            <a:ext cx="78326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#IT</a:t>
            </a:r>
            <a:r>
              <a:rPr lang="ru-RU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_</a:t>
            </a:r>
            <a:r>
              <a:rPr lang="ru-RU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инструменты_и_СМК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307285" y="1020311"/>
            <a:ext cx="44260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Датасет_АИСТ_РАМ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198782" y="2067339"/>
          <a:ext cx="10426148" cy="45420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9800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xn----ptbjjeoh2h.xn--p1ai/wp-content/uploads/2017/07/5673827_how-we-can-improve-our-decisions_74fa0b04_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22572"/>
            <a:ext cx="9174096" cy="68805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3026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7671844" y="1106013"/>
            <a:ext cx="3023540" cy="5558088"/>
            <a:chOff x="467544" y="2348880"/>
            <a:chExt cx="3384376" cy="4176464"/>
          </a:xfrm>
        </p:grpSpPr>
        <p:pic>
          <p:nvPicPr>
            <p:cNvPr id="10" name="Рисунок 9" descr="C:\Users\user\Desktop\Sverdlovsk_Oblast_Russian.gif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2348880"/>
              <a:ext cx="3384376" cy="417646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1" name="5-конечная звезда 10"/>
            <p:cNvSpPr/>
            <p:nvPr/>
          </p:nvSpPr>
          <p:spPr>
            <a:xfrm>
              <a:off x="1595669" y="5806148"/>
              <a:ext cx="264303" cy="200991"/>
            </a:xfrm>
            <a:prstGeom prst="star5">
              <a:avLst/>
            </a:prstGeom>
            <a:solidFill>
              <a:srgbClr val="C0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499593" y="30719"/>
            <a:ext cx="9093569" cy="461665"/>
          </a:xfrm>
          <a:prstGeom prst="rect">
            <a:avLst/>
          </a:prstGeom>
          <a:solidFill>
            <a:srgbClr val="FDE2D1">
              <a:alpha val="46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1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Контрольные параметры* работы службы Свердловской области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1629339" y="4280717"/>
          <a:ext cx="5940282" cy="25265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710062" y="3383066"/>
            <a:ext cx="551847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" algn="ctr"/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МАТЕРИНСКАЯ СМЕРТНОСТЬ</a:t>
            </a:r>
          </a:p>
          <a:p>
            <a:pPr marL="34290" algn="ctr"/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На 100 000 </a:t>
            </a:r>
            <a:endParaRPr lang="ru-RU" sz="2800" b="1" dirty="0">
              <a:solidFill>
                <a:schemeClr val="accent5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itchFamily="18" charset="0"/>
            </a:endParaRPr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1607677" y="1106014"/>
          <a:ext cx="5961944" cy="22414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585933" y="389762"/>
            <a:ext cx="57545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" algn="ctr"/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МЛАДЕНЧЕСКАЯ СМЕРТНОСТЬ</a:t>
            </a:r>
          </a:p>
          <a:p>
            <a:pPr marL="34290" algn="ctr"/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На 1 000 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8" name="Picture 7" descr="Baby Mother Love Hug Pictures &amp; Stock Photos Getty Image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56240" y="3027059"/>
            <a:ext cx="2067840" cy="3064000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8679691" y="6524465"/>
            <a:ext cx="194476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*по данным МЗ СО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28914948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99593" y="30719"/>
            <a:ext cx="9093569" cy="461665"/>
          </a:xfrm>
          <a:prstGeom prst="rect">
            <a:avLst/>
          </a:prstGeom>
          <a:solidFill>
            <a:srgbClr val="FDE2D1">
              <a:alpha val="46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1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Контрольные параметры* работы службы Оренбургской области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1629340" y="4293097"/>
          <a:ext cx="5114733" cy="25142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710062" y="3383066"/>
            <a:ext cx="551847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" algn="ctr"/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МАТЕРИНСКАЯ СМЕРТНОСТЬ</a:t>
            </a:r>
          </a:p>
          <a:p>
            <a:pPr marL="34290" algn="ctr"/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На 100 000 </a:t>
            </a:r>
            <a:endParaRPr lang="ru-RU" sz="2800" b="1" dirty="0">
              <a:solidFill>
                <a:schemeClr val="accent5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itchFamily="18" charset="0"/>
            </a:endParaRPr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1607678" y="1106015"/>
          <a:ext cx="5620855" cy="21364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585933" y="389762"/>
            <a:ext cx="57545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" algn="ctr"/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МЛАДЕНЧЕСКАЯ СМЕРТНОСТЬ</a:t>
            </a:r>
          </a:p>
          <a:p>
            <a:pPr marL="34290" algn="ctr"/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На 1 000 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8" name="Picture 7" descr="Baby Mother Love Hug Pictures &amp; Stock Photos Getty Image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83067" y="833462"/>
            <a:ext cx="2067840" cy="3064000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6146" name="Picture 2" descr="http://56.rospotrebnadzor.ru/map1/map_orenburg_r2_c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3036" y="3861049"/>
            <a:ext cx="3904964" cy="2223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328249" y="6439120"/>
            <a:ext cx="21771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*по данным МЗ ОО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6459509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blipFill dpi="0" rotWithShape="1">
          <a:blip r:embed="rId3">
            <a:alphaModFix amt="6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1316314441"/>
              </p:ext>
            </p:extLst>
          </p:nvPr>
        </p:nvGraphicFramePr>
        <p:xfrm>
          <a:off x="2177827" y="2426117"/>
          <a:ext cx="8203156" cy="4480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1524000" y="548680"/>
            <a:ext cx="93965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период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внедрение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endParaRPr lang="ru-RU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28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показателей материнской смертности </a:t>
            </a:r>
          </a:p>
          <a:p>
            <a:pPr algn="ctr">
              <a:defRPr/>
            </a:pPr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сельской местности </a:t>
            </a:r>
          </a:p>
          <a:p>
            <a:pPr algn="ctr">
              <a:defRPr/>
            </a:pP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r>
              <a:rPr lang="ru-RU" sz="32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3 Раза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177828" y="118846"/>
            <a:ext cx="80888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8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ДОСТУПНОСТЬ МЕДИЦИНСКОЙ ПОМОЩИ</a:t>
            </a:r>
            <a:endParaRPr lang="ru-RU" sz="2800" b="1" u="sn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0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/>
          <p:cNvGraphicFramePr/>
          <p:nvPr/>
        </p:nvGraphicFramePr>
        <p:xfrm>
          <a:off x="6285054" y="1284790"/>
          <a:ext cx="5741042" cy="5347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Диаграмма 7"/>
          <p:cNvGraphicFramePr/>
          <p:nvPr/>
        </p:nvGraphicFramePr>
        <p:xfrm>
          <a:off x="393540" y="949124"/>
          <a:ext cx="5694744" cy="58113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4260910" y="81024"/>
            <a:ext cx="21006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ПР</a:t>
            </a:r>
          </a:p>
        </p:txBody>
      </p:sp>
    </p:spTree>
    <p:extLst>
      <p:ext uri="{BB962C8B-B14F-4D97-AF65-F5344CB8AC3E}">
        <p14:creationId xmlns:p14="http://schemas.microsoft.com/office/powerpoint/2010/main" val="33504446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/>
        </p:nvGraphicFramePr>
        <p:xfrm>
          <a:off x="0" y="1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3580747" y="3976182"/>
            <a:ext cx="11416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-14%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818025" y="3976182"/>
            <a:ext cx="11416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-44%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475844" y="3976182"/>
            <a:ext cx="821059" cy="461665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+2%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229972" y="3976183"/>
            <a:ext cx="979755" cy="461665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-2,2%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938603" y="747453"/>
            <a:ext cx="1051891" cy="461665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+4,1%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057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 txBox="1">
            <a:spLocks/>
          </p:cNvSpPr>
          <p:nvPr/>
        </p:nvSpPr>
        <p:spPr>
          <a:xfrm>
            <a:off x="130969" y="836712"/>
            <a:ext cx="11545651" cy="31199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Сокращаем расстояния </a:t>
            </a:r>
          </a:p>
          <a:p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Повышаем доступность </a:t>
            </a:r>
          </a:p>
          <a:p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Управляем рисками</a:t>
            </a:r>
          </a:p>
          <a:p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Повышаем комплаенс взаимодействия «Врач - Пациент»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2120"/>
          <a:stretch/>
        </p:blipFill>
        <p:spPr>
          <a:xfrm>
            <a:off x="762906" y="2686829"/>
            <a:ext cx="3270916" cy="41711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1577" y="2686829"/>
            <a:ext cx="3265043" cy="4077997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623392" y="-86618"/>
            <a:ext cx="96110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#</a:t>
            </a:r>
            <a:r>
              <a:rPr lang="ru-RU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Личный_кабинет_аист_смарт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1DDEB06-9317-4034-8013-B1F33CB9C9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3155" y="3138689"/>
            <a:ext cx="3078616" cy="288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64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6" y="548680"/>
            <a:ext cx="10826666" cy="6112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-35884" y="-32147"/>
            <a:ext cx="55685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ТЕЛЕМЕДИЦИНА</a:t>
            </a:r>
          </a:p>
        </p:txBody>
      </p:sp>
    </p:spTree>
    <p:extLst>
      <p:ext uri="{BB962C8B-B14F-4D97-AF65-F5344CB8AC3E}">
        <p14:creationId xmlns:p14="http://schemas.microsoft.com/office/powerpoint/2010/main" val="115931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89621" y="86034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" algn="ct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Врач</a:t>
            </a:r>
            <a:endParaRPr lang="ru-RU" sz="28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527177" y="877627"/>
            <a:ext cx="23469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algn="ct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Пациент</a:t>
            </a:r>
            <a:endParaRPr lang="ru-RU" sz="2800" dirty="0"/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1415480" y="532425"/>
            <a:ext cx="8856984" cy="5039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endParaRPr lang="ru-RU" sz="24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578" y="1327604"/>
            <a:ext cx="4402584" cy="409785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636982" y="14103"/>
            <a:ext cx="96110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#</a:t>
            </a:r>
            <a:r>
              <a:rPr lang="ru-RU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Личный_кабинет_аист_смарт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-67826" y="5710458"/>
            <a:ext cx="1225982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Пациентов в АИСТ_СМАРТ – </a:t>
            </a:r>
            <a:r>
              <a:rPr lang="ru-RU" sz="20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11 197 беременных 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13 647 родильниц = </a:t>
            </a:r>
            <a:r>
              <a:rPr lang="ru-RU" sz="20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каждая 2я</a:t>
            </a:r>
            <a:endParaRPr lang="ru-RU" sz="2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b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Врачей в АИСТ_СМАРТ – 159 = каждый 4 «акушер» в Свердловской области</a:t>
            </a:r>
            <a:endParaRPr lang="ru-RU" sz="20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30968" y="5631780"/>
            <a:ext cx="11922487" cy="117301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8B1E9AB-BA1B-4E61-A622-365CECD4AE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3705" y="1337894"/>
            <a:ext cx="4493786" cy="412310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B0AC046-D378-4F41-A2E6-08EF5DF501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1245" y="2239066"/>
            <a:ext cx="2320755" cy="2320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27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4" y="1372079"/>
            <a:ext cx="8285950" cy="46830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42978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47528" y="605472"/>
            <a:ext cx="454714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Публикации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04CFFC2-F993-8075-CE3A-E3EB23475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376" y="1988840"/>
            <a:ext cx="3219450" cy="3248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41FDB02-70D7-4640-448F-9FF5FDF21D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3872" y="1988840"/>
            <a:ext cx="3467100" cy="3162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86754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apf.mail.ru/cgi-bin/readmsg/FullSizeRender-03-03-18-12-05.jpg?id=15200203410000000312%3B0%3B1&amp;file=FullSizeRender-03-03-18-12-05.jpg&amp;mode=attachment&amp;af_preview=1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960" y="160338"/>
            <a:ext cx="4762500" cy="652145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524000" y="692696"/>
            <a:ext cx="421196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02 марта 2018 года</a:t>
            </a:r>
          </a:p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словам министра, опыт Среднего Урала по применению уникальных компьютерных продуктов будет распространен на всю страну.</a:t>
            </a:r>
          </a:p>
          <a:p>
            <a:pPr algn="just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«Мы посмотрели уникальные продукты, которые, как я приняла сегодня решение, будут служить всей стране…»</a:t>
            </a:r>
          </a:p>
        </p:txBody>
      </p:sp>
    </p:spTree>
    <p:extLst>
      <p:ext uri="{BB962C8B-B14F-4D97-AF65-F5344CB8AC3E}">
        <p14:creationId xmlns:p14="http://schemas.microsoft.com/office/powerpoint/2010/main" val="429195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996405"/>
            <a:ext cx="9144000" cy="514502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538564" y="18622"/>
            <a:ext cx="912943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Одобрение*</a:t>
            </a:r>
          </a:p>
          <a:p>
            <a:r>
              <a:rPr lang="ru-RU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Федеральной службы по надзору в сфере здравоохранения</a:t>
            </a:r>
            <a:endParaRPr lang="ru-RU" sz="2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384032" y="6439174"/>
            <a:ext cx="42447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*http://roszdravnadzor.ru/news/12452</a:t>
            </a:r>
          </a:p>
        </p:txBody>
      </p:sp>
    </p:spTree>
    <p:extLst>
      <p:ext uri="{BB962C8B-B14F-4D97-AF65-F5344CB8AC3E}">
        <p14:creationId xmlns:p14="http://schemas.microsoft.com/office/powerpoint/2010/main" val="1358043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6052" y="332657"/>
            <a:ext cx="4374444" cy="63592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9454" y="4592162"/>
            <a:ext cx="2870448" cy="1076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979" y="2348881"/>
            <a:ext cx="4406349" cy="13333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2567608" y="515602"/>
            <a:ext cx="275428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год</a:t>
            </a:r>
            <a:endParaRPr lang="ru-RU" sz="5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8930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-1646" b="1"/>
          <a:stretch/>
        </p:blipFill>
        <p:spPr>
          <a:xfrm>
            <a:off x="6400969" y="260649"/>
            <a:ext cx="4254523" cy="62865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4" descr="http://neonatal22.ru/Novosti/logo_congres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3177313"/>
            <a:ext cx="4320480" cy="13019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67608" y="188641"/>
            <a:ext cx="243425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год</a:t>
            </a:r>
            <a:endParaRPr lang="ru-RU" sz="4800" b="1" dirty="0">
              <a:solidFill>
                <a:prstClr val="black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2747" y="4725145"/>
            <a:ext cx="1962150" cy="1704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7967" y="1019638"/>
            <a:ext cx="3211713" cy="21229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938187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15480" y="0"/>
            <a:ext cx="92525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Профессиональное признание: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VII 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Всероссийская премия в области перинатальной медицины</a:t>
            </a:r>
          </a:p>
          <a:p>
            <a:pPr algn="ctr">
              <a:lnSpc>
                <a:spcPct val="150000"/>
              </a:lnSpc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09.2020г.</a:t>
            </a:r>
            <a:endParaRPr lang="ru-RU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https://i.mycdn.me/image?id=910811688690&amp;t=3&amp;plc=API&amp;viewToken=PNipHuhZSlCNQa8IjeOcCw&amp;tkn=*-WFYyrOUbV15edwMq7Md06G0cL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640" y="1628801"/>
            <a:ext cx="6552728" cy="49145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090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24000" y="-17140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Профессиональное признание:</a:t>
            </a:r>
          </a:p>
          <a:p>
            <a:pPr algn="ctr">
              <a:lnSpc>
                <a:spcPct val="150000"/>
              </a:lnSpc>
            </a:pP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 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ежегодный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Всероссийский конкурс «Лучший заместитель главного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врача»</a:t>
            </a:r>
          </a:p>
          <a:p>
            <a:pPr algn="ctr">
              <a:lnSpc>
                <a:spcPct val="150000"/>
              </a:lnSpc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17.12.2020г.</a:t>
            </a:r>
            <a:endParaRPr lang="ru-RU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https://i.mycdn.me/image?id=915305548274&amp;t=3&amp;plc=API&amp;viewToken=THS6frLQuH93qTnsb-Herw&amp;tkn=*l7bMwONRSVHTCXk1fJsRQnoy6-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9" t="12295" r="3297"/>
          <a:stretch/>
        </p:blipFill>
        <p:spPr bwMode="auto">
          <a:xfrm>
            <a:off x="5087888" y="3538876"/>
            <a:ext cx="5184576" cy="33191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i.mycdn.me/image?id=915305561330&amp;t=3&amp;plc=API&amp;viewToken=yEZfxt_g-M9W1E-uKIdilw&amp;tkn=*KLmJIGFAAjmqxSaWNsXFTBhn3P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1" y="1214982"/>
            <a:ext cx="5756865" cy="31501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625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420906" y="1190272"/>
            <a:ext cx="64087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n w="0"/>
                <a:latin typeface="Times New Roman" pitchFamily="18" charset="0"/>
                <a:cs typeface="Times New Roman" pitchFamily="18" charset="0"/>
              </a:rPr>
              <a:t>«Лучший образовательный </a:t>
            </a:r>
          </a:p>
          <a:p>
            <a:pPr algn="ctr"/>
            <a:r>
              <a:rPr lang="ru-RU" sz="2000" b="1" dirty="0">
                <a:ln w="0"/>
                <a:latin typeface="Times New Roman" pitchFamily="18" charset="0"/>
                <a:cs typeface="Times New Roman" pitchFamily="18" charset="0"/>
              </a:rPr>
              <a:t>или </a:t>
            </a:r>
            <a:r>
              <a:rPr lang="en-US" sz="2000" b="1" dirty="0">
                <a:ln w="0"/>
                <a:latin typeface="Times New Roman" pitchFamily="18" charset="0"/>
                <a:cs typeface="Times New Roman" pitchFamily="18" charset="0"/>
              </a:rPr>
              <a:t>IT-</a:t>
            </a:r>
            <a:r>
              <a:rPr lang="ru-RU" sz="2000" b="1" dirty="0">
                <a:ln w="0"/>
                <a:latin typeface="Times New Roman" pitchFamily="18" charset="0"/>
                <a:cs typeface="Times New Roman" pitchFamily="18" charset="0"/>
              </a:rPr>
              <a:t>проект»</a:t>
            </a:r>
            <a:endParaRPr lang="ru-RU" sz="20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-1101937" y="-87761"/>
            <a:ext cx="986718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ru-RU" sz="48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обратная_связь_аист_рам</a:t>
            </a:r>
            <a:endParaRPr lang="ru-RU" sz="4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1465FB6-B9E9-4A6D-A99F-F0AC189CCD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4834" y="1878823"/>
            <a:ext cx="3459012" cy="4901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2C86803-91C0-499E-A827-2B1E6DAEE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748" y="1884828"/>
            <a:ext cx="3426756" cy="48574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5BC96B5A-7BC9-40A2-9B9C-95FA23778CCF}"/>
              </a:ext>
            </a:extLst>
          </p:cNvPr>
          <p:cNvSpPr/>
          <p:nvPr/>
        </p:nvSpPr>
        <p:spPr>
          <a:xfrm>
            <a:off x="4987806" y="1190272"/>
            <a:ext cx="65280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n w="0"/>
                <a:latin typeface="Times New Roman" pitchFamily="18" charset="0"/>
                <a:cs typeface="Times New Roman" pitchFamily="18" charset="0"/>
              </a:rPr>
              <a:t>«Цифровая лаборатория» </a:t>
            </a:r>
          </a:p>
          <a:p>
            <a:pPr algn="ctr"/>
            <a:r>
              <a:rPr lang="ru-RU" sz="2000" b="1" dirty="0">
                <a:ln w="0"/>
                <a:latin typeface="Times New Roman" pitchFamily="18" charset="0"/>
                <a:cs typeface="Times New Roman" pitchFamily="18" charset="0"/>
              </a:rPr>
              <a:t>Агентство Стратегических Инициатив</a:t>
            </a:r>
            <a:endParaRPr lang="ru-RU" sz="2000" b="1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59ACF1C-ABDE-4776-851E-128564C96EA3}"/>
              </a:ext>
            </a:extLst>
          </p:cNvPr>
          <p:cNvSpPr/>
          <p:nvPr/>
        </p:nvSpPr>
        <p:spPr>
          <a:xfrm>
            <a:off x="3105873" y="760034"/>
            <a:ext cx="553058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n w="0"/>
                <a:latin typeface="Times New Roman" pitchFamily="18" charset="0"/>
                <a:cs typeface="Times New Roman" pitchFamily="18" charset="0"/>
              </a:rPr>
              <a:t>ПРОФЕССИОНАЛЬНОЕ ПРИЗНАНИЕ</a:t>
            </a:r>
            <a:endParaRPr lang="ru-RU" sz="2000" b="1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2804126-9D27-458C-878F-349844858C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2134" y="1896186"/>
            <a:ext cx="3387915" cy="48005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82744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7388"/>
            <a:ext cx="68707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ru-RU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отзывы_аист_смарт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7843" t="4331" r="4220" b="3106"/>
          <a:stretch/>
        </p:blipFill>
        <p:spPr>
          <a:xfrm>
            <a:off x="274924" y="811625"/>
            <a:ext cx="5139532" cy="17125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8189"/>
          <a:stretch/>
        </p:blipFill>
        <p:spPr>
          <a:xfrm>
            <a:off x="5775905" y="1036348"/>
            <a:ext cx="5139532" cy="1662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0531" y="2945458"/>
            <a:ext cx="3725287" cy="36388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6CA0C03-0742-4B35-BBA0-8B8EAABD40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9" b="6563"/>
          <a:stretch/>
        </p:blipFill>
        <p:spPr bwMode="auto">
          <a:xfrm>
            <a:off x="3528650" y="3143886"/>
            <a:ext cx="3619212" cy="20313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38DEDE8-2D08-4FA9-9931-ADB6445F48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0" t="29980" r="3626" b="3454"/>
          <a:stretch/>
        </p:blipFill>
        <p:spPr bwMode="auto">
          <a:xfrm>
            <a:off x="184729" y="2684448"/>
            <a:ext cx="3257551" cy="31511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746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0E22294-8010-48BA-8BD9-5EF8C7E85544}"/>
              </a:ext>
            </a:extLst>
          </p:cNvPr>
          <p:cNvSpPr txBox="1"/>
          <p:nvPr/>
        </p:nvSpPr>
        <p:spPr>
          <a:xfrm>
            <a:off x="-1009260" y="0"/>
            <a:ext cx="104798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ru-RU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как_внедрить_в_своем_регионе</a:t>
            </a:r>
            <a:r>
              <a:rPr lang="ru-RU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ru-RU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69D6FC-1F9C-4DE9-AB04-936E6E7A35A4}"/>
              </a:ext>
            </a:extLst>
          </p:cNvPr>
          <p:cNvSpPr txBox="1"/>
          <p:nvPr/>
        </p:nvSpPr>
        <p:spPr>
          <a:xfrm>
            <a:off x="-56763" y="883655"/>
            <a:ext cx="936871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Ссылка на практику №596: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https://smarteka.com/practices/avtomatizirovannaa-informacionnaa-sistema-regional-nyj-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akuserskij-monitoring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EB9E455-B7DC-4720-A2C1-DE03A46DA6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4217" y="1166625"/>
            <a:ext cx="2648756" cy="241843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251A982-B342-4559-ACBC-90C797E3C6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7647" y="1562878"/>
            <a:ext cx="4272362" cy="2418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1B80165-72AF-4984-9534-335A44B3F09B}"/>
              </a:ext>
            </a:extLst>
          </p:cNvPr>
          <p:cNvSpPr txBox="1"/>
          <p:nvPr/>
        </p:nvSpPr>
        <p:spPr>
          <a:xfrm>
            <a:off x="0" y="4173302"/>
            <a:ext cx="88827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Ссылка на практику №11307: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https://smarteka.com/practices/licnyj-kabinet-aist-smart-s-mobil-nymi-uvedomleniami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ED3BEB3-57AA-4FAF-A359-8FD64E7A6F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57647" y="4819633"/>
            <a:ext cx="4294091" cy="17693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C9AA605-3BEB-4C39-823A-55103E2ED0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6008" y="4173302"/>
            <a:ext cx="2474558" cy="2474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274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960784" y="186969"/>
            <a:ext cx="104164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приводит к неблагоприятным исходам </a:t>
            </a:r>
          </a:p>
          <a:p>
            <a:pPr lvl="1" algn="ctr"/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управляемых причин?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1490671"/>
            <a:ext cx="10416480" cy="1133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>
              <a:lnSpc>
                <a:spcPct val="150000"/>
              </a:lnSpc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Отсутствие преемственности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между амбулаторными и стационарными звеньями оказания акушерско-гинекологической помощи.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0" y="2725596"/>
            <a:ext cx="8544272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>
              <a:lnSpc>
                <a:spcPct val="150000"/>
              </a:lnSpc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2. Несвоевременность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или отсутствие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госпитализации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-35640" y="3386803"/>
            <a:ext cx="9048329" cy="1133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>
              <a:lnSpc>
                <a:spcPct val="150000"/>
              </a:lnSpc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3. Несоблюдение стандартов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оказания медицинской помощи.</a:t>
            </a:r>
          </a:p>
          <a:p>
            <a:pPr marL="45720">
              <a:lnSpc>
                <a:spcPct val="150000"/>
              </a:lnSpc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Отсутствие комплаенса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«врач-пациент».</a:t>
            </a:r>
          </a:p>
        </p:txBody>
      </p:sp>
      <p:pic>
        <p:nvPicPr>
          <p:cNvPr id="10" name="Рисунок 9" descr="images3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16288" y="4633721"/>
            <a:ext cx="2899791" cy="20836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48256541"/>
      </p:ext>
    </p:extLst>
  </p:cSld>
  <p:clrMapOvr>
    <a:masterClrMapping/>
  </p:clrMapOvr>
  <p:transition spd="slow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854FE4A-A2C5-48C2-A637-ED1AF73D3A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47"/>
          <a:stretch/>
        </p:blipFill>
        <p:spPr>
          <a:xfrm>
            <a:off x="2910437" y="2045833"/>
            <a:ext cx="6286255" cy="33876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 descr="https://im0-tub-ru.yandex.net/i?id=f0b9bd58175eb598c4a52ac80e3c5ef2&amp;n=33&amp;w=299&amp;h=165">
            <a:extLst>
              <a:ext uri="{FF2B5EF4-FFF2-40B4-BE49-F238E27FC236}">
                <a16:creationId xmlns:a16="http://schemas.microsoft.com/office/drawing/2014/main" id="{E09CF18F-4E14-44AA-B921-E9EAFB089B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383" y="4539714"/>
            <a:ext cx="531502" cy="396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9D991DC-D611-4D86-8AF4-95A99C16716A}"/>
              </a:ext>
            </a:extLst>
          </p:cNvPr>
          <p:cNvSpPr/>
          <p:nvPr/>
        </p:nvSpPr>
        <p:spPr>
          <a:xfrm>
            <a:off x="68186" y="5999746"/>
            <a:ext cx="33802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79221588789@ya.ru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33CC66B-9238-4017-A94E-817B5051B0FC}"/>
              </a:ext>
            </a:extLst>
          </p:cNvPr>
          <p:cNvSpPr/>
          <p:nvPr/>
        </p:nvSpPr>
        <p:spPr>
          <a:xfrm>
            <a:off x="3986444" y="6005859"/>
            <a:ext cx="41342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Анкудинов Николай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1CBC812-0ED6-4E34-AB9F-8BCBAFFBE0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1563" y="2207682"/>
            <a:ext cx="2543404" cy="33876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896B08C-A5D9-427C-979E-F8BD90BE5DE1}"/>
              </a:ext>
            </a:extLst>
          </p:cNvPr>
          <p:cNvSpPr/>
          <p:nvPr/>
        </p:nvSpPr>
        <p:spPr>
          <a:xfrm>
            <a:off x="613579" y="1759110"/>
            <a:ext cx="22894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@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doc_nikol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6" descr="https://byrich.ru/uploads/posts/2018-09/1536656005_telegram.jpg">
            <a:extLst>
              <a:ext uri="{FF2B5EF4-FFF2-40B4-BE49-F238E27FC236}">
                <a16:creationId xmlns:a16="http://schemas.microsoft.com/office/drawing/2014/main" id="{FA3063F3-33B0-42B4-8309-6EDB15641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637" y="2282204"/>
            <a:ext cx="1423254" cy="800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1F0FC40-BC2F-491F-A6B4-E5976CD5FD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091" y="3082784"/>
            <a:ext cx="2601436" cy="2350695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39C4DD1A-3725-4F67-A530-DB760C154047}"/>
              </a:ext>
            </a:extLst>
          </p:cNvPr>
          <p:cNvSpPr/>
          <p:nvPr/>
        </p:nvSpPr>
        <p:spPr>
          <a:xfrm>
            <a:off x="8658688" y="5999746"/>
            <a:ext cx="26112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+79221588789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D819D1F9-CC32-61AC-6F10-44D0F28CC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915" y="140015"/>
            <a:ext cx="5188169" cy="16076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139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-99392"/>
            <a:ext cx="1219200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АИСТ «РАМ» - </a:t>
            </a:r>
          </a:p>
          <a:p>
            <a:pPr algn="ctr"/>
            <a:r>
              <a:rPr lang="ru-RU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роль Информационных Технологий</a:t>
            </a:r>
          </a:p>
          <a:p>
            <a:pPr algn="ctr"/>
            <a:r>
              <a:rPr lang="ru-RU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Акушерстве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42337" y="3217495"/>
            <a:ext cx="10590504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ЭМК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Риск-менеджмент</a:t>
            </a:r>
            <a:endParaRPr lang="en-US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СППВР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Телемедицина</a:t>
            </a:r>
            <a:endParaRPr lang="en-US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Регистры акушерских состояний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Аналитика медицинской деятельности</a:t>
            </a:r>
            <a:endParaRPr lang="ru-RU" sz="28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55AAB37-AE62-4572-AF5B-D804C44441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398" y="3387540"/>
            <a:ext cx="2628886" cy="3284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2890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13" descr="https://mh-rmis66.cdmarf.ru/mh/maternity.nsf/nodoc.p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6" name="AutoShape 15" descr="https://mh-rmis66.cdmarf.ru/mh/maternity.nsf/nodoc.png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7" name="AutoShape 17" descr="https://mh-rmis66.cdmarf.ru/mh/maternity.nsf/nodoc.png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8" name="AutoShape 19" descr="https://mh-rmis66.cdmarf.ru/mh/maternity.nsf/nodoc.png"/>
          <p:cNvSpPr>
            <a:spLocks noChangeAspect="1" noChangeArrowheads="1"/>
          </p:cNvSpPr>
          <p:nvPr/>
        </p:nvSpPr>
        <p:spPr bwMode="auto">
          <a:xfrm>
            <a:off x="2136775" y="3127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" name="Объект 2"/>
          <p:cNvSpPr>
            <a:spLocks noGrp="1"/>
          </p:cNvSpPr>
          <p:nvPr>
            <p:ph idx="4294967295"/>
          </p:nvPr>
        </p:nvSpPr>
        <p:spPr>
          <a:xfrm>
            <a:off x="1524001" y="0"/>
            <a:ext cx="9250271" cy="1268760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Автоматизированный ЧЕК-лист </a:t>
            </a:r>
          </a:p>
          <a:p>
            <a:pPr marL="45720" indent="0" algn="ctr">
              <a:buNone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индивидуальных и общих перинатальный рисков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-11291" y="4040354"/>
            <a:ext cx="12191999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ctr">
              <a:lnSpc>
                <a:spcPct val="150000"/>
              </a:lnSpc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Автоматизированное выявление индивидуальных рисков для каждого пациента – </a:t>
            </a:r>
          </a:p>
          <a:p>
            <a:pPr indent="180340" algn="ctr">
              <a:lnSpc>
                <a:spcPct val="150000"/>
              </a:lnSpc>
            </a:pP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реализация основных принципов 4П-медицины: </a:t>
            </a:r>
          </a:p>
          <a:p>
            <a:pPr indent="180340" algn="ctr">
              <a:lnSpc>
                <a:spcPct val="150000"/>
              </a:lnSpc>
            </a:pP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ПЕРСОНАЛИЗАЦИЯ, ПРЕДИКЦИЯ, ПРЕВЕНЦИЯ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indent="180340" algn="ctr">
              <a:lnSpc>
                <a:spcPct val="150000"/>
              </a:lnSpc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что позволяет изменить врачебную тактику и </a:t>
            </a:r>
          </a:p>
          <a:p>
            <a:pPr indent="180340" algn="ctr">
              <a:lnSpc>
                <a:spcPct val="150000"/>
              </a:lnSpc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провести своевременную профилактику фатальных осложнений.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BE71107-6DEF-876D-641A-0886933F89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292" y="1705505"/>
            <a:ext cx="12192000" cy="1898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79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5950" y="67994"/>
            <a:ext cx="8946290" cy="4018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7609" y="4564559"/>
            <a:ext cx="7369489" cy="22487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3431704" y="4199444"/>
            <a:ext cx="50295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Мобильное уведомление в течение 1 минуты…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7550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961" y="1268760"/>
            <a:ext cx="9086594" cy="4608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675542" y="6237312"/>
            <a:ext cx="87934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Управление коечным фондом и маршрутизацией на уровне МО и региона</a:t>
            </a:r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524000" y="116633"/>
            <a:ext cx="93965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ДОСТУП ко всем госпитализированным пациентам</a:t>
            </a:r>
          </a:p>
          <a:p>
            <a:pPr algn="ctr"/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любой Медицинской Организации в режиме «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On-line</a:t>
            </a:r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81608766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686" y="4001477"/>
            <a:ext cx="9970529" cy="2798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Объект 2"/>
          <p:cNvSpPr>
            <a:spLocks noGrp="1"/>
          </p:cNvSpPr>
          <p:nvPr>
            <p:ph idx="4294967295"/>
          </p:nvPr>
        </p:nvSpPr>
        <p:spPr>
          <a:xfrm>
            <a:off x="1504206" y="786180"/>
            <a:ext cx="8856984" cy="537210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ru-RU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Дистанционное консультирование</a:t>
            </a:r>
            <a:endParaRPr lang="ru-RU" sz="24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Объект 2"/>
          <p:cNvSpPr>
            <a:spLocks noGrp="1"/>
          </p:cNvSpPr>
          <p:nvPr>
            <p:ph idx="4294967295"/>
          </p:nvPr>
        </p:nvSpPr>
        <p:spPr>
          <a:xfrm>
            <a:off x="1667508" y="3655044"/>
            <a:ext cx="8856984" cy="537210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ru-RU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Маршрутизация (направления)</a:t>
            </a:r>
            <a:endParaRPr lang="ru-RU" sz="24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679576" y="111229"/>
            <a:ext cx="55685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ТЕЛЕМЕДИЦИНА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A0D97A8-2480-4FFE-869A-B8CCBCBF5F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686" y="1123022"/>
            <a:ext cx="9972675" cy="2609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89260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628A5C2-87D5-49FD-844A-F504FA9EBF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624"/>
            <a:ext cx="3863752" cy="3777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B85EDA5-035A-4D2D-877F-9BFE2B8B69D9}"/>
              </a:ext>
            </a:extLst>
          </p:cNvPr>
          <p:cNvSpPr txBox="1"/>
          <p:nvPr/>
        </p:nvSpPr>
        <p:spPr>
          <a:xfrm>
            <a:off x="3894448" y="476672"/>
            <a:ext cx="7056784" cy="31468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Регистр кесаревых сечений</a:t>
            </a:r>
          </a:p>
          <a:p>
            <a:pPr marL="457200" indent="-457200"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Регистр оперативных влагалищных родов</a:t>
            </a:r>
          </a:p>
          <a:p>
            <a:pPr marL="457200" indent="-457200"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Регистр преждевременных родов</a:t>
            </a:r>
          </a:p>
          <a:p>
            <a:pPr marL="457200" indent="-457200"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Регистр мертворождений</a:t>
            </a:r>
          </a:p>
          <a:p>
            <a:pPr marL="457200" indent="-457200"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Регистр самостоятельных родов</a:t>
            </a:r>
            <a:endParaRPr lang="ru-RU" alt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44A3C24-3EBA-4040-BD29-DF517185893C}"/>
              </a:ext>
            </a:extLst>
          </p:cNvPr>
          <p:cNvSpPr/>
          <p:nvPr/>
        </p:nvSpPr>
        <p:spPr>
          <a:xfrm>
            <a:off x="191344" y="3861048"/>
            <a:ext cx="12000656" cy="3268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AutoNum type="arabicPeriod"/>
            </a:pP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Прозрачность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всех 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оперативных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манипуляций в регионе: КС / ВЭП / АЩ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Онлайн мониторинг акушерской ситуации в регионе: </a:t>
            </a:r>
          </a:p>
          <a:p>
            <a:pPr marL="914400" lvl="1" indent="-457200">
              <a:lnSpc>
                <a:spcPct val="150000"/>
              </a:lnSpc>
              <a:buAutoNum type="arabicPeriod"/>
            </a:pP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ПРЕЖДЕВРЕМЕННЫЕ роды и </a:t>
            </a:r>
          </a:p>
          <a:p>
            <a:pPr marL="914400" lvl="1" indent="-457200">
              <a:lnSpc>
                <a:spcPct val="150000"/>
              </a:lnSpc>
              <a:buAutoNum type="arabicPeriod"/>
            </a:pP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МЕРТВОРОЖДЕНИЯ</a:t>
            </a:r>
          </a:p>
          <a:p>
            <a:pPr marL="457200" indent="-457200">
              <a:lnSpc>
                <a:spcPct val="150000"/>
              </a:lnSpc>
              <a:buFontTx/>
              <a:buAutoNum type="arabicPeriod"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Автоматизация 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классификации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операций КС по 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 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Робсону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457200" indent="-457200">
              <a:lnSpc>
                <a:spcPct val="150000"/>
              </a:lnSpc>
              <a:buFontTx/>
              <a:buAutoNum type="arabicPeriod"/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Минимизация человеческого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фактора на 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статистические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данные.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011C8755-B64B-45B3-8B8F-5E5737099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3464" y="4509120"/>
            <a:ext cx="3638536" cy="22048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663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27736</TotalTime>
  <Words>675</Words>
  <Application>Microsoft Office PowerPoint</Application>
  <PresentationFormat>Широкоэкранный</PresentationFormat>
  <Paragraphs>144</Paragraphs>
  <Slides>30</Slides>
  <Notes>4</Notes>
  <HiddenSlides>6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30</vt:i4>
      </vt:variant>
    </vt:vector>
  </HeadingPairs>
  <TitlesOfParts>
    <vt:vector size="39" baseType="lpstr">
      <vt:lpstr>Arial</vt:lpstr>
      <vt:lpstr>Calibri</vt:lpstr>
      <vt:lpstr>Cambria Math</vt:lpstr>
      <vt:lpstr>Georgia</vt:lpstr>
      <vt:lpstr>Times New Roman</vt:lpstr>
      <vt:lpstr>Trebuchet MS</vt:lpstr>
      <vt:lpstr>Wingdings</vt:lpstr>
      <vt:lpstr>Воздушный поток</vt:lpstr>
      <vt:lpstr>1_Воздушный поток</vt:lpstr>
      <vt:lpstr>Автоматизированная Информационная Система «Региональный Акушерский Мониторинг»  инновационный инструмент управления кластером родовспоможения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Сплошной мониторинг беременных Свердловской области на основе Автоматизированной системы «Программа мониторинга беременных</dc:title>
  <dc:creator>Абабков Сергей Генадьевич</dc:creator>
  <cp:lastModifiedBy>Николай Анкудинов</cp:lastModifiedBy>
  <cp:revision>629</cp:revision>
  <dcterms:created xsi:type="dcterms:W3CDTF">2014-09-03T05:04:29Z</dcterms:created>
  <dcterms:modified xsi:type="dcterms:W3CDTF">2022-05-19T22:00:07Z</dcterms:modified>
</cp:coreProperties>
</file>